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320" r:id="rId2"/>
    <p:sldId id="483" r:id="rId3"/>
    <p:sldId id="488" r:id="rId4"/>
    <p:sldId id="489" r:id="rId5"/>
    <p:sldId id="482" r:id="rId6"/>
    <p:sldId id="484" r:id="rId7"/>
    <p:sldId id="485" r:id="rId8"/>
    <p:sldId id="492" r:id="rId9"/>
    <p:sldId id="490" r:id="rId10"/>
    <p:sldId id="491" r:id="rId11"/>
    <p:sldId id="481" r:id="rId12"/>
    <p:sldId id="446" r:id="rId13"/>
    <p:sldId id="447" r:id="rId14"/>
    <p:sldId id="449" r:id="rId15"/>
    <p:sldId id="448" r:id="rId16"/>
    <p:sldId id="450" r:id="rId17"/>
    <p:sldId id="465" r:id="rId18"/>
    <p:sldId id="466" r:id="rId19"/>
    <p:sldId id="452" r:id="rId20"/>
    <p:sldId id="467" r:id="rId21"/>
    <p:sldId id="486" r:id="rId22"/>
    <p:sldId id="48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F54EE1-085D-49E5-9360-B63299EDDF1F}" v="1" dt="2022-03-28T10:44:41.1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 Steven" userId="88b7788c-3574-4aaf-bf20-7467709c4282" providerId="ADAL" clId="{553CF2A2-65C4-46E5-8725-241D2232E222}"/>
    <pc:docChg chg="undo custSel modSld">
      <pc:chgData name="Shi, Steven" userId="88b7788c-3574-4aaf-bf20-7467709c4282" providerId="ADAL" clId="{553CF2A2-65C4-46E5-8725-241D2232E222}" dt="2022-03-28T10:47:38.901" v="6" actId="1076"/>
      <pc:docMkLst>
        <pc:docMk/>
      </pc:docMkLst>
      <pc:sldChg chg="modSp mod">
        <pc:chgData name="Shi, Steven" userId="88b7788c-3574-4aaf-bf20-7467709c4282" providerId="ADAL" clId="{553CF2A2-65C4-46E5-8725-241D2232E222}" dt="2022-03-28T10:47:38.901" v="6" actId="1076"/>
        <pc:sldMkLst>
          <pc:docMk/>
          <pc:sldMk cId="461634958" sldId="320"/>
        </pc:sldMkLst>
        <pc:spChg chg="mod">
          <ac:chgData name="Shi, Steven" userId="88b7788c-3574-4aaf-bf20-7467709c4282" providerId="ADAL" clId="{553CF2A2-65C4-46E5-8725-241D2232E222}" dt="2022-03-28T10:47:29.356" v="2" actId="122"/>
          <ac:spMkLst>
            <pc:docMk/>
            <pc:sldMk cId="461634958" sldId="320"/>
            <ac:spMk id="2" creationId="{00000000-0000-0000-0000-000000000000}"/>
          </ac:spMkLst>
        </pc:spChg>
        <pc:spChg chg="mod">
          <ac:chgData name="Shi, Steven" userId="88b7788c-3574-4aaf-bf20-7467709c4282" providerId="ADAL" clId="{553CF2A2-65C4-46E5-8725-241D2232E222}" dt="2022-03-28T10:47:38.901" v="6" actId="1076"/>
          <ac:spMkLst>
            <pc:docMk/>
            <pc:sldMk cId="461634958" sldId="320"/>
            <ac:spMk id="3" creationId="{00000000-0000-0000-0000-000000000000}"/>
          </ac:spMkLst>
        </pc:spChg>
      </pc:sldChg>
    </pc:docChg>
  </pc:docChgLst>
  <pc:docChgLst>
    <pc:chgData name="Shi, Steven" userId="88b7788c-3574-4aaf-bf20-7467709c4282" providerId="ADAL" clId="{42F54EE1-085D-49E5-9360-B63299EDDF1F}"/>
    <pc:docChg chg="custSel addSld delSld modSld">
      <pc:chgData name="Shi, Steven" userId="88b7788c-3574-4aaf-bf20-7467709c4282" providerId="ADAL" clId="{42F54EE1-085D-49E5-9360-B63299EDDF1F}" dt="2022-03-28T10:46:35.344" v="17" actId="1076"/>
      <pc:docMkLst>
        <pc:docMk/>
      </pc:docMkLst>
      <pc:sldChg chg="new del">
        <pc:chgData name="Shi, Steven" userId="88b7788c-3574-4aaf-bf20-7467709c4282" providerId="ADAL" clId="{42F54EE1-085D-49E5-9360-B63299EDDF1F}" dt="2022-03-28T10:44:59.552" v="1" actId="47"/>
        <pc:sldMkLst>
          <pc:docMk/>
          <pc:sldMk cId="1716829034" sldId="256"/>
        </pc:sldMkLst>
      </pc:sldChg>
      <pc:sldChg chg="del">
        <pc:chgData name="Shi, Steven" userId="88b7788c-3574-4aaf-bf20-7467709c4282" providerId="ADAL" clId="{42F54EE1-085D-49E5-9360-B63299EDDF1F}" dt="2022-03-28T10:46:15.185" v="3" actId="47"/>
        <pc:sldMkLst>
          <pc:docMk/>
          <pc:sldMk cId="209494178" sldId="336"/>
        </pc:sldMkLst>
      </pc:sldChg>
      <pc:sldChg chg="delSp modSp new mod">
        <pc:chgData name="Shi, Steven" userId="88b7788c-3574-4aaf-bf20-7467709c4282" providerId="ADAL" clId="{42F54EE1-085D-49E5-9360-B63299EDDF1F}" dt="2022-03-28T10:46:35.344" v="17" actId="1076"/>
        <pc:sldMkLst>
          <pc:docMk/>
          <pc:sldMk cId="319889372" sldId="492"/>
        </pc:sldMkLst>
        <pc:spChg chg="mod">
          <ac:chgData name="Shi, Steven" userId="88b7788c-3574-4aaf-bf20-7467709c4282" providerId="ADAL" clId="{42F54EE1-085D-49E5-9360-B63299EDDF1F}" dt="2022-03-28T10:46:35.344" v="17" actId="1076"/>
          <ac:spMkLst>
            <pc:docMk/>
            <pc:sldMk cId="319889372" sldId="492"/>
            <ac:spMk id="2" creationId="{C5F4A931-3A93-4A50-B059-CC38F08600AE}"/>
          </ac:spMkLst>
        </pc:spChg>
        <pc:spChg chg="del">
          <ac:chgData name="Shi, Steven" userId="88b7788c-3574-4aaf-bf20-7467709c4282" providerId="ADAL" clId="{42F54EE1-085D-49E5-9360-B63299EDDF1F}" dt="2022-03-28T10:46:26.713" v="13" actId="478"/>
          <ac:spMkLst>
            <pc:docMk/>
            <pc:sldMk cId="319889372" sldId="492"/>
            <ac:spMk id="3" creationId="{3C7A0F23-FA67-474A-BCC4-68EC493CC26A}"/>
          </ac:spMkLst>
        </pc:spChg>
      </pc:sldChg>
      <pc:sldMasterChg chg="addSldLayout delSldLayout">
        <pc:chgData name="Shi, Steven" userId="88b7788c-3574-4aaf-bf20-7467709c4282" providerId="ADAL" clId="{42F54EE1-085D-49E5-9360-B63299EDDF1F}" dt="2022-03-28T10:46:15.185" v="3" actId="47"/>
        <pc:sldMasterMkLst>
          <pc:docMk/>
          <pc:sldMasterMk cId="3297860447" sldId="2147483648"/>
        </pc:sldMasterMkLst>
        <pc:sldLayoutChg chg="add">
          <pc:chgData name="Shi, Steven" userId="88b7788c-3574-4aaf-bf20-7467709c4282" providerId="ADAL" clId="{42F54EE1-085D-49E5-9360-B63299EDDF1F}" dt="2022-03-28T10:44:25.471" v="0" actId="680"/>
          <pc:sldLayoutMkLst>
            <pc:docMk/>
            <pc:sldMasterMk cId="3297860447" sldId="2147483648"/>
            <pc:sldLayoutMk cId="1440387031" sldId="2147483649"/>
          </pc:sldLayoutMkLst>
        </pc:sldLayoutChg>
        <pc:sldLayoutChg chg="del">
          <pc:chgData name="Shi, Steven" userId="88b7788c-3574-4aaf-bf20-7467709c4282" providerId="ADAL" clId="{42F54EE1-085D-49E5-9360-B63299EDDF1F}" dt="2022-03-28T10:46:15.185" v="3" actId="47"/>
          <pc:sldLayoutMkLst>
            <pc:docMk/>
            <pc:sldMasterMk cId="3297860447" sldId="2147483648"/>
            <pc:sldLayoutMk cId="3048725656" sldId="2147483651"/>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667F28-7A1C-4E1C-9AC3-E744707F2D70}" type="datetimeFigureOut">
              <a:rPr lang="en-US" smtClean="0"/>
              <a:t>3/28/2022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BE7314-CFCC-40CE-981D-93AE1B78FD68}" type="slidenum">
              <a:rPr lang="en-US" smtClean="0"/>
              <a:t>‹#›</a:t>
            </a:fld>
            <a:endParaRPr lang="en-US"/>
          </a:p>
        </p:txBody>
      </p:sp>
    </p:spTree>
    <p:extLst>
      <p:ext uri="{BB962C8B-B14F-4D97-AF65-F5344CB8AC3E}">
        <p14:creationId xmlns:p14="http://schemas.microsoft.com/office/powerpoint/2010/main" val="2283862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youtu.be/V2_80g0eOMc"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github.com/CppCon/CppCon2014/blob/master/Presentations/Sanitize%20your%20C++%20code/Sanitize%20your%20C++%20code%20-%20Kostya%20Serebryany%20-%20CppCon%202014.pdf" TargetMode="Externa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en.wikipedia.org/w/index.php?title=ThreadSanitizer&amp;action=edit&amp;redlink=1" TargetMode="External"/><Relationship Id="rId13" Type="http://schemas.openxmlformats.org/officeDocument/2006/relationships/hyperlink" Target="https://en.wikipedia.org/wiki/Binary_translation" TargetMode="External"/><Relationship Id="rId3" Type="http://schemas.openxmlformats.org/officeDocument/2006/relationships/hyperlink" Target="https://en.wikipedia.org/wiki/Computer_memory" TargetMode="External"/><Relationship Id="rId7" Type="http://schemas.openxmlformats.org/officeDocument/2006/relationships/hyperlink" Target="https://en.wikipedia.org/wiki/Valgrind" TargetMode="External"/><Relationship Id="rId12" Type="http://schemas.openxmlformats.org/officeDocument/2006/relationships/hyperlink" Target="https://en.wikipedia.org/wiki/Clang" TargetMode="External"/><Relationship Id="rId2" Type="http://schemas.openxmlformats.org/officeDocument/2006/relationships/slide" Target="../slides/slide15.xml"/><Relationship Id="rId1" Type="http://schemas.openxmlformats.org/officeDocument/2006/relationships/notesMaster" Target="../notesMasters/notesMaster1.xml"/><Relationship Id="rId6" Type="http://schemas.openxmlformats.org/officeDocument/2006/relationships/hyperlink" Target="https://en.wikipedia.org/w/index.php?title=Memcheck&amp;action=edit&amp;redlink=1" TargetMode="External"/><Relationship Id="rId11" Type="http://schemas.openxmlformats.org/officeDocument/2006/relationships/hyperlink" Target="https://en.wikipedia.org/wiki/AddressSanitizer" TargetMode="External"/><Relationship Id="rId5" Type="http://schemas.openxmlformats.org/officeDocument/2006/relationships/hyperlink" Target="https://en.wikipedia.org/wiki/Segmentation_fault" TargetMode="External"/><Relationship Id="rId10" Type="http://schemas.openxmlformats.org/officeDocument/2006/relationships/hyperlink" Target="https://en.wikipedia.org/wiki/Bit" TargetMode="External"/><Relationship Id="rId4" Type="http://schemas.openxmlformats.org/officeDocument/2006/relationships/hyperlink" Target="https://en.wikipedia.org/wiki/Computer_program" TargetMode="External"/><Relationship Id="rId9" Type="http://schemas.openxmlformats.org/officeDocument/2006/relationships/hyperlink" Target="https://en.wikipedia.org/wiki/Data_race" TargetMode="External"/><Relationship Id="rId14" Type="http://schemas.openxmlformats.org/officeDocument/2006/relationships/hyperlink" Target="https://en.wikipedia.org/wiki/Instrumentation_(computer_programming)" TargetMode="Externa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en.wikipedia.org/w/index.php?title=ThreadSanitizer&amp;action=edit&amp;redlink=1" TargetMode="External"/><Relationship Id="rId13" Type="http://schemas.openxmlformats.org/officeDocument/2006/relationships/hyperlink" Target="https://en.wikipedia.org/wiki/Binary_translation" TargetMode="External"/><Relationship Id="rId3" Type="http://schemas.openxmlformats.org/officeDocument/2006/relationships/hyperlink" Target="https://en.wikipedia.org/wiki/Computer_memory" TargetMode="External"/><Relationship Id="rId7" Type="http://schemas.openxmlformats.org/officeDocument/2006/relationships/hyperlink" Target="https://en.wikipedia.org/wiki/Valgrind" TargetMode="External"/><Relationship Id="rId12" Type="http://schemas.openxmlformats.org/officeDocument/2006/relationships/hyperlink" Target="https://en.wikipedia.org/wiki/Clang" TargetMode="External"/><Relationship Id="rId2" Type="http://schemas.openxmlformats.org/officeDocument/2006/relationships/slide" Target="../slides/slide16.xml"/><Relationship Id="rId1" Type="http://schemas.openxmlformats.org/officeDocument/2006/relationships/notesMaster" Target="../notesMasters/notesMaster1.xml"/><Relationship Id="rId6" Type="http://schemas.openxmlformats.org/officeDocument/2006/relationships/hyperlink" Target="https://en.wikipedia.org/w/index.php?title=Memcheck&amp;action=edit&amp;redlink=1" TargetMode="External"/><Relationship Id="rId11" Type="http://schemas.openxmlformats.org/officeDocument/2006/relationships/hyperlink" Target="https://en.wikipedia.org/wiki/AddressSanitizer" TargetMode="External"/><Relationship Id="rId5" Type="http://schemas.openxmlformats.org/officeDocument/2006/relationships/hyperlink" Target="https://en.wikipedia.org/wiki/Segmentation_fault" TargetMode="External"/><Relationship Id="rId10" Type="http://schemas.openxmlformats.org/officeDocument/2006/relationships/hyperlink" Target="https://en.wikipedia.org/wiki/Bit" TargetMode="External"/><Relationship Id="rId4" Type="http://schemas.openxmlformats.org/officeDocument/2006/relationships/hyperlink" Target="https://en.wikipedia.org/wiki/Computer_program" TargetMode="External"/><Relationship Id="rId9" Type="http://schemas.openxmlformats.org/officeDocument/2006/relationships/hyperlink" Target="https://en.wikipedia.org/wiki/Data_race" TargetMode="External"/><Relationship Id="rId14" Type="http://schemas.openxmlformats.org/officeDocument/2006/relationships/hyperlink" Target="https://en.wikipedia.org/wiki/Instrumentation_(computer_programming)"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en.wikipedia.org/w/index.php?title=ThreadSanitizer&amp;action=edit&amp;redlink=1" TargetMode="External"/><Relationship Id="rId13" Type="http://schemas.openxmlformats.org/officeDocument/2006/relationships/hyperlink" Target="https://en.wikipedia.org/wiki/Binary_translation" TargetMode="External"/><Relationship Id="rId3" Type="http://schemas.openxmlformats.org/officeDocument/2006/relationships/hyperlink" Target="https://en.wikipedia.org/wiki/Computer_memory" TargetMode="External"/><Relationship Id="rId7" Type="http://schemas.openxmlformats.org/officeDocument/2006/relationships/hyperlink" Target="https://en.wikipedia.org/wiki/Valgrind" TargetMode="External"/><Relationship Id="rId12" Type="http://schemas.openxmlformats.org/officeDocument/2006/relationships/hyperlink" Target="https://en.wikipedia.org/wiki/Clang"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en.wikipedia.org/w/index.php?title=Memcheck&amp;action=edit&amp;redlink=1" TargetMode="External"/><Relationship Id="rId11" Type="http://schemas.openxmlformats.org/officeDocument/2006/relationships/hyperlink" Target="https://en.wikipedia.org/wiki/AddressSanitizer" TargetMode="External"/><Relationship Id="rId5" Type="http://schemas.openxmlformats.org/officeDocument/2006/relationships/hyperlink" Target="https://en.wikipedia.org/wiki/Segmentation_fault" TargetMode="External"/><Relationship Id="rId10" Type="http://schemas.openxmlformats.org/officeDocument/2006/relationships/hyperlink" Target="https://en.wikipedia.org/wiki/Bit" TargetMode="External"/><Relationship Id="rId4" Type="http://schemas.openxmlformats.org/officeDocument/2006/relationships/hyperlink" Target="https://en.wikipedia.org/wiki/Computer_program" TargetMode="External"/><Relationship Id="rId9" Type="http://schemas.openxmlformats.org/officeDocument/2006/relationships/hyperlink" Target="https://en.wikipedia.org/wiki/Data_race" TargetMode="External"/><Relationship Id="rId14" Type="http://schemas.openxmlformats.org/officeDocument/2006/relationships/hyperlink" Target="https://en.wikipedia.org/wiki/Instrumentation_(computer_programming)" TargetMode="External"/></Relationships>
</file>

<file path=ppt/notesSlides/_rels/notesSlide8.xml.rels><?xml version="1.0" encoding="UTF-8" standalone="yes"?>
<Relationships xmlns="http://schemas.openxmlformats.org/package/2006/relationships"><Relationship Id="rId8" Type="http://schemas.openxmlformats.org/officeDocument/2006/relationships/hyperlink" Target="https://en.wikipedia.org/w/index.php?title=ThreadSanitizer&amp;action=edit&amp;redlink=1" TargetMode="External"/><Relationship Id="rId13" Type="http://schemas.openxmlformats.org/officeDocument/2006/relationships/hyperlink" Target="https://en.wikipedia.org/wiki/Binary_translation" TargetMode="External"/><Relationship Id="rId3" Type="http://schemas.openxmlformats.org/officeDocument/2006/relationships/hyperlink" Target="https://en.wikipedia.org/wiki/Computer_memory" TargetMode="External"/><Relationship Id="rId7" Type="http://schemas.openxmlformats.org/officeDocument/2006/relationships/hyperlink" Target="https://en.wikipedia.org/wiki/Valgrind" TargetMode="External"/><Relationship Id="rId12" Type="http://schemas.openxmlformats.org/officeDocument/2006/relationships/hyperlink" Target="https://en.wikipedia.org/wiki/Clang"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en.wikipedia.org/w/index.php?title=Memcheck&amp;action=edit&amp;redlink=1" TargetMode="External"/><Relationship Id="rId11" Type="http://schemas.openxmlformats.org/officeDocument/2006/relationships/hyperlink" Target="https://en.wikipedia.org/wiki/AddressSanitizer" TargetMode="External"/><Relationship Id="rId5" Type="http://schemas.openxmlformats.org/officeDocument/2006/relationships/hyperlink" Target="https://en.wikipedia.org/wiki/Segmentation_fault" TargetMode="External"/><Relationship Id="rId10" Type="http://schemas.openxmlformats.org/officeDocument/2006/relationships/hyperlink" Target="https://en.wikipedia.org/wiki/Bit" TargetMode="External"/><Relationship Id="rId4" Type="http://schemas.openxmlformats.org/officeDocument/2006/relationships/hyperlink" Target="https://en.wikipedia.org/wiki/Computer_program" TargetMode="External"/><Relationship Id="rId9" Type="http://schemas.openxmlformats.org/officeDocument/2006/relationships/hyperlink" Target="https://en.wikipedia.org/wiki/Data_race" TargetMode="External"/><Relationship Id="rId14" Type="http://schemas.openxmlformats.org/officeDocument/2006/relationships/hyperlink" Target="https://en.wikipedia.org/wiki/Instrumentation_(computer_programming)" TargetMode="External"/></Relationships>
</file>

<file path=ppt/notesSlides/_rels/notesSlide9.xml.rels><?xml version="1.0" encoding="UTF-8" standalone="yes"?>
<Relationships xmlns="http://schemas.openxmlformats.org/package/2006/relationships"><Relationship Id="rId8" Type="http://schemas.openxmlformats.org/officeDocument/2006/relationships/hyperlink" Target="https://en.wikipedia.org/w/index.php?title=ThreadSanitizer&amp;action=edit&amp;redlink=1" TargetMode="External"/><Relationship Id="rId13" Type="http://schemas.openxmlformats.org/officeDocument/2006/relationships/hyperlink" Target="https://en.wikipedia.org/wiki/Binary_translation" TargetMode="External"/><Relationship Id="rId3" Type="http://schemas.openxmlformats.org/officeDocument/2006/relationships/hyperlink" Target="https://en.wikipedia.org/wiki/Computer_memory" TargetMode="External"/><Relationship Id="rId7" Type="http://schemas.openxmlformats.org/officeDocument/2006/relationships/hyperlink" Target="https://en.wikipedia.org/wiki/Valgrind" TargetMode="External"/><Relationship Id="rId12" Type="http://schemas.openxmlformats.org/officeDocument/2006/relationships/hyperlink" Target="https://en.wikipedia.org/wiki/Clang"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s://en.wikipedia.org/w/index.php?title=Memcheck&amp;action=edit&amp;redlink=1" TargetMode="External"/><Relationship Id="rId11" Type="http://schemas.openxmlformats.org/officeDocument/2006/relationships/hyperlink" Target="https://en.wikipedia.org/wiki/AddressSanitizer" TargetMode="External"/><Relationship Id="rId5" Type="http://schemas.openxmlformats.org/officeDocument/2006/relationships/hyperlink" Target="https://en.wikipedia.org/wiki/Segmentation_fault" TargetMode="External"/><Relationship Id="rId10" Type="http://schemas.openxmlformats.org/officeDocument/2006/relationships/hyperlink" Target="https://en.wikipedia.org/wiki/Bit" TargetMode="External"/><Relationship Id="rId4" Type="http://schemas.openxmlformats.org/officeDocument/2006/relationships/hyperlink" Target="https://en.wikipedia.org/wiki/Computer_program" TargetMode="External"/><Relationship Id="rId9" Type="http://schemas.openxmlformats.org/officeDocument/2006/relationships/hyperlink" Target="https://en.wikipedia.org/wiki/Data_race" TargetMode="External"/><Relationship Id="rId14" Type="http://schemas.openxmlformats.org/officeDocument/2006/relationships/hyperlink" Target="https://en.wikipedia.org/wiki/Instrumentation_(computer_programming)"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a:solidFill>
                  <a:schemeClr val="tx1"/>
                </a:solidFill>
                <a:effectLst/>
                <a:latin typeface="Arial" panose="020B0604020202020204" pitchFamily="34" charset="0"/>
                <a:ea typeface="+mn-ea"/>
                <a:cs typeface="+mn-cs"/>
              </a:rPr>
              <a:t>https://github.com/google/sanitizers/wiki/AddressSanitizer</a:t>
            </a:r>
          </a:p>
          <a:p>
            <a:r>
              <a:rPr lang="en-US" sz="1200" i="0" kern="1200" dirty="0">
                <a:solidFill>
                  <a:schemeClr val="tx1"/>
                </a:solidFill>
                <a:effectLst/>
                <a:latin typeface="Arial" panose="020B0604020202020204" pitchFamily="34" charset="0"/>
                <a:ea typeface="+mn-ea"/>
                <a:cs typeface="+mn-cs"/>
              </a:rPr>
              <a:t>https://github.com/google/sanitizers/wiki/AddressSanitizerAlgorithm</a:t>
            </a:r>
          </a:p>
          <a:p>
            <a:r>
              <a:rPr lang="en-US" sz="1200" i="0" kern="1200" dirty="0">
                <a:solidFill>
                  <a:schemeClr val="tx1"/>
                </a:solidFill>
                <a:effectLst/>
                <a:latin typeface="Arial" panose="020B0604020202020204" pitchFamily="34" charset="0"/>
                <a:ea typeface="+mn-ea"/>
                <a:cs typeface="+mn-cs"/>
              </a:rPr>
              <a:t>https://github.com/google/sanitizers/wiki/AddressSanitizerHowToContribute</a:t>
            </a:r>
          </a:p>
          <a:p>
            <a:r>
              <a:rPr lang="en-US" sz="1200" i="0" kern="1200" dirty="0">
                <a:solidFill>
                  <a:schemeClr val="tx1"/>
                </a:solidFill>
                <a:effectLst/>
                <a:latin typeface="Arial" panose="020B0604020202020204" pitchFamily="34" charset="0"/>
                <a:ea typeface="+mn-ea"/>
                <a:cs typeface="+mn-cs"/>
              </a:rPr>
              <a:t>https://www.usenix.org/system/files/conference/atc12/atc12-final39.pdf</a:t>
            </a:r>
          </a:p>
          <a:p>
            <a:r>
              <a:rPr lang="en-US" sz="1200" i="0" kern="1200" dirty="0">
                <a:solidFill>
                  <a:schemeClr val="tx1"/>
                </a:solidFill>
                <a:effectLst/>
                <a:latin typeface="Arial" panose="020B0604020202020204" pitchFamily="34" charset="0"/>
                <a:ea typeface="+mn-ea"/>
                <a:cs typeface="+mn-cs"/>
              </a:rPr>
              <a:t>https://developer.apple.com/videos/play/wwdc2015/413/</a:t>
            </a:r>
          </a:p>
          <a:p>
            <a:r>
              <a:rPr lang="en-US" dirty="0">
                <a:hlinkClick r:id="rId3"/>
              </a:rPr>
              <a:t>https://youtu.be/V2_80g0eOMc</a:t>
            </a:r>
            <a:endParaRPr lang="en-US" dirty="0"/>
          </a:p>
          <a:p>
            <a:r>
              <a:rPr lang="en-US" dirty="0">
                <a:hlinkClick r:id="rId4"/>
              </a:rPr>
              <a:t>https://github.com/CppCon/CppCon2014/blob/master/Presentations/Sanitize%20your%20C%2B%2B%20code/Sanitize%20your%20C%2B%2B%20code%20-%20Kostya%20Serebryany%20-%20CppCon%202014.pdf</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https://developer.apple.com/videos/play/wwdc2015/413/</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a:solidFill>
                <a:schemeClr val="tx1"/>
              </a:solidFill>
              <a:effectLst/>
              <a:latin typeface="Arial" panose="020B0604020202020204" pitchFamily="34" charset="0"/>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https://github.com/google/syzkaller</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https://lwn.net/Articles/677764/</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https://www.kernel.org/doc/Documentation/kasan.txt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http://www.strlen.de/talks/debug-w-syzkaller.pdf</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https://www.youtube.com/watch?v=Acp0A9X1254</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a:solidFill>
                <a:schemeClr val="tx1"/>
              </a:solidFill>
              <a:effectLst/>
              <a:latin typeface="Arial" panose="020B0604020202020204" pitchFamily="34" charset="0"/>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https://github.com/google/kasan/wiki</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a:solidFill>
                <a:schemeClr val="tx1"/>
              </a:solidFill>
              <a:effectLst/>
              <a:latin typeface="Arial" panose="020B0604020202020204" pitchFamily="34"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1</a:t>
            </a:fld>
            <a:endParaRPr lang="en-US" dirty="0"/>
          </a:p>
        </p:txBody>
      </p:sp>
    </p:spTree>
    <p:extLst>
      <p:ext uri="{BB962C8B-B14F-4D97-AF65-F5344CB8AC3E}">
        <p14:creationId xmlns:p14="http://schemas.microsoft.com/office/powerpoint/2010/main" val="27466208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a:solidFill>
                  <a:schemeClr val="tx1"/>
                </a:solidFill>
                <a:effectLst/>
                <a:latin typeface="Arial" panose="020B0604020202020204" pitchFamily="34" charset="0"/>
                <a:ea typeface="+mn-ea"/>
                <a:cs typeface="+mn-cs"/>
              </a:rPr>
              <a:t>https://en.wikipedia.org/wiki/Shadow_memory</a:t>
            </a:r>
          </a:p>
          <a:p>
            <a:r>
              <a:rPr lang="en-US" b="1" dirty="0"/>
              <a:t>Shadow memory</a:t>
            </a:r>
            <a:r>
              <a:rPr lang="en-US" dirty="0"/>
              <a:t> is a technique used to track and store information on </a:t>
            </a:r>
            <a:r>
              <a:rPr lang="en-US" dirty="0">
                <a:hlinkClick r:id="rId3" tooltip="Computer memory"/>
              </a:rPr>
              <a:t>computer memory</a:t>
            </a:r>
            <a:r>
              <a:rPr lang="en-US" dirty="0"/>
              <a:t> used by a </a:t>
            </a:r>
            <a:r>
              <a:rPr lang="en-US" dirty="0">
                <a:hlinkClick r:id="rId4" tooltip="Computer program"/>
              </a:rPr>
              <a:t>program</a:t>
            </a:r>
            <a:r>
              <a:rPr lang="en-US" dirty="0"/>
              <a:t> during its execution. Shadow memory consists of shadow bytes that map to individual bits or one or more bytes in main memory. These shadow bytes are typically invisible to the original program and are used to record information about the original piece of data.</a:t>
            </a:r>
          </a:p>
          <a:p>
            <a:r>
              <a:rPr lang="en-US" dirty="0"/>
              <a:t>The technique is utilized by memory-error checkers that can store information on which parts of memory have been allocated to the program being checked. This shadow memory is then used for detecting and reporting incorrect accesses of memory, even though the program may not be crashing due to a </a:t>
            </a:r>
            <a:r>
              <a:rPr lang="en-US" dirty="0">
                <a:hlinkClick r:id="rId5" tooltip="Segmentation fault"/>
              </a:rPr>
              <a:t>segmentation fault</a:t>
            </a:r>
            <a:r>
              <a:rPr lang="en-US" dirty="0"/>
              <a:t> or similar. An error checker may also store additional information on memory such as which bits have defined and which ones do not. </a:t>
            </a:r>
            <a:r>
              <a:rPr lang="en-US" dirty="0" err="1">
                <a:hlinkClick r:id="rId6" tooltip="Memcheck (page does not exist)"/>
              </a:rPr>
              <a:t>Memcheck</a:t>
            </a:r>
            <a:r>
              <a:rPr lang="en-US" dirty="0"/>
              <a:t>, part of the </a:t>
            </a:r>
            <a:r>
              <a:rPr lang="en-US" dirty="0" err="1">
                <a:hlinkClick r:id="rId7" tooltip="Valgrind"/>
              </a:rPr>
              <a:t>Valgrind</a:t>
            </a:r>
            <a:r>
              <a:rPr lang="en-US" dirty="0"/>
              <a:t> suite uses this to detect undefined behavior resulting from acting on or printing undefined memory values.</a:t>
            </a:r>
          </a:p>
          <a:p>
            <a:r>
              <a:rPr lang="en-US" dirty="0"/>
              <a:t>Use of shadow memory is however not limited to memory-error checkers, as what information is stored in these shadow bytes is not fixed. It is for instance used by </a:t>
            </a:r>
            <a:r>
              <a:rPr lang="en-US" dirty="0" err="1">
                <a:hlinkClick r:id="rId8" tooltip="ThreadSanitizer (page does not exist)"/>
              </a:rPr>
              <a:t>ThreadSanitizer</a:t>
            </a:r>
            <a:r>
              <a:rPr lang="en-US" dirty="0"/>
              <a:t>, a </a:t>
            </a:r>
            <a:r>
              <a:rPr lang="en-US" dirty="0">
                <a:hlinkClick r:id="rId9" tooltip="Data race"/>
              </a:rPr>
              <a:t>data race</a:t>
            </a:r>
            <a:r>
              <a:rPr lang="en-US" dirty="0"/>
              <a:t> detector.</a:t>
            </a:r>
          </a:p>
          <a:p>
            <a:r>
              <a:rPr lang="en-US" dirty="0"/>
              <a:t>Shadow memory can be both implemented and used a lot of different ways, and have different performance characteristics. </a:t>
            </a:r>
            <a:r>
              <a:rPr lang="en-US" dirty="0" err="1"/>
              <a:t>Memcheck</a:t>
            </a:r>
            <a:r>
              <a:rPr lang="en-US" dirty="0"/>
              <a:t> for instance tracks values with </a:t>
            </a:r>
            <a:r>
              <a:rPr lang="en-US" dirty="0">
                <a:hlinkClick r:id="rId10" tooltip="Bit"/>
              </a:rPr>
              <a:t>bit</a:t>
            </a:r>
            <a:r>
              <a:rPr lang="en-US" dirty="0"/>
              <a:t> precision, while </a:t>
            </a:r>
            <a:r>
              <a:rPr lang="en-US" dirty="0" err="1">
                <a:hlinkClick r:id="rId11" tooltip="AddressSanitizer"/>
              </a:rPr>
              <a:t>AddressSanitizer</a:t>
            </a:r>
            <a:r>
              <a:rPr lang="en-US" dirty="0"/>
              <a:t>, part of the </a:t>
            </a:r>
            <a:r>
              <a:rPr lang="en-US" dirty="0">
                <a:hlinkClick r:id="rId12" tooltip="Clang"/>
              </a:rPr>
              <a:t>clang</a:t>
            </a:r>
            <a:r>
              <a:rPr lang="en-US" dirty="0"/>
              <a:t> compiler, is comparatively very fast. </a:t>
            </a:r>
            <a:r>
              <a:rPr lang="en-US" dirty="0" err="1"/>
              <a:t>Memcheck</a:t>
            </a:r>
            <a:r>
              <a:rPr lang="en-US" dirty="0"/>
              <a:t>, as all </a:t>
            </a:r>
            <a:r>
              <a:rPr lang="en-US" dirty="0" err="1"/>
              <a:t>Valgrind</a:t>
            </a:r>
            <a:r>
              <a:rPr lang="en-US" dirty="0"/>
              <a:t> tools, use </a:t>
            </a:r>
            <a:r>
              <a:rPr lang="en-US" dirty="0">
                <a:hlinkClick r:id="rId13" tooltip="Binary translation"/>
              </a:rPr>
              <a:t>binary translation</a:t>
            </a:r>
            <a:r>
              <a:rPr lang="en-US" dirty="0"/>
              <a:t> and </a:t>
            </a:r>
            <a:r>
              <a:rPr lang="en-US" dirty="0">
                <a:hlinkClick r:id="rId14" tooltip="Instrumentation (computer programming)"/>
              </a:rPr>
              <a:t>instrumentation</a:t>
            </a:r>
            <a:r>
              <a:rPr lang="en-US" dirty="0"/>
              <a:t> to run code manipulating the shadow memory corresponding to program memory use. </a:t>
            </a:r>
            <a:r>
              <a:rPr lang="en-US" dirty="0" err="1"/>
              <a:t>AddressSanitizer</a:t>
            </a:r>
            <a:r>
              <a:rPr lang="en-US" dirty="0"/>
              <a:t> on the other hand is created on compile-time and inserts error-checking code inline into a program during compilation. Its shadow-memory implementation uses a huge reservation of virtual memory for its shadow memory, giving very different performance characteristics.</a:t>
            </a:r>
          </a:p>
          <a:p>
            <a:endParaRPr lang="en-US" sz="1200" i="0" kern="1200" dirty="0">
              <a:solidFill>
                <a:schemeClr val="tx1"/>
              </a:solidFill>
              <a:effectLst/>
              <a:latin typeface="Arial" panose="020B0604020202020204" pitchFamily="34" charset="0"/>
              <a:ea typeface="+mn-ea"/>
              <a:cs typeface="+mn-cs"/>
            </a:endParaRPr>
          </a:p>
          <a:p>
            <a:br>
              <a:rPr lang="en-US" sz="1200" i="0" kern="1200" dirty="0">
                <a:solidFill>
                  <a:schemeClr val="tx1"/>
                </a:solidFill>
                <a:effectLst/>
                <a:latin typeface="Arial" panose="020B0604020202020204" pitchFamily="34" charset="0"/>
                <a:ea typeface="+mn-ea"/>
                <a:cs typeface="+mn-cs"/>
              </a:rPr>
            </a:b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15</a:t>
            </a:fld>
            <a:endParaRPr lang="en-US" dirty="0"/>
          </a:p>
        </p:txBody>
      </p:sp>
    </p:spTree>
    <p:extLst>
      <p:ext uri="{BB962C8B-B14F-4D97-AF65-F5344CB8AC3E}">
        <p14:creationId xmlns:p14="http://schemas.microsoft.com/office/powerpoint/2010/main" val="496102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a:solidFill>
                  <a:schemeClr val="tx1"/>
                </a:solidFill>
                <a:effectLst/>
                <a:latin typeface="Arial" panose="020B0604020202020204" pitchFamily="34" charset="0"/>
                <a:ea typeface="+mn-ea"/>
                <a:cs typeface="+mn-cs"/>
              </a:rPr>
              <a:t>https://en.wikipedia.org/wiki/Shadow_memory</a:t>
            </a:r>
          </a:p>
          <a:p>
            <a:r>
              <a:rPr lang="en-US" b="1" dirty="0"/>
              <a:t>Shadow memory</a:t>
            </a:r>
            <a:r>
              <a:rPr lang="en-US" dirty="0"/>
              <a:t> is a technique used to track and store information on </a:t>
            </a:r>
            <a:r>
              <a:rPr lang="en-US" dirty="0">
                <a:hlinkClick r:id="rId3" tooltip="Computer memory"/>
              </a:rPr>
              <a:t>computer memory</a:t>
            </a:r>
            <a:r>
              <a:rPr lang="en-US" dirty="0"/>
              <a:t> used by a </a:t>
            </a:r>
            <a:r>
              <a:rPr lang="en-US" dirty="0">
                <a:hlinkClick r:id="rId4" tooltip="Computer program"/>
              </a:rPr>
              <a:t>program</a:t>
            </a:r>
            <a:r>
              <a:rPr lang="en-US" dirty="0"/>
              <a:t> during its execution. Shadow memory consists of shadow bytes that map to individual bits or one or more bytes in main memory. These shadow bytes are typically invisible to the original program and are used to record information about the original piece of data.</a:t>
            </a:r>
          </a:p>
          <a:p>
            <a:r>
              <a:rPr lang="en-US" dirty="0"/>
              <a:t>The technique is utilized by memory-error checkers that can store information on which parts of memory have been allocated to the program being checked. This shadow memory is then used for detecting and reporting incorrect accesses of memory, even though the program may not be crashing due to a </a:t>
            </a:r>
            <a:r>
              <a:rPr lang="en-US" dirty="0">
                <a:hlinkClick r:id="rId5" tooltip="Segmentation fault"/>
              </a:rPr>
              <a:t>segmentation fault</a:t>
            </a:r>
            <a:r>
              <a:rPr lang="en-US" dirty="0"/>
              <a:t> or similar. An error checker may also store additional information on memory such as which bits have defined and which ones do not. </a:t>
            </a:r>
            <a:r>
              <a:rPr lang="en-US" dirty="0" err="1">
                <a:hlinkClick r:id="rId6" tooltip="Memcheck (page does not exist)"/>
              </a:rPr>
              <a:t>Memcheck</a:t>
            </a:r>
            <a:r>
              <a:rPr lang="en-US" dirty="0"/>
              <a:t>, part of the </a:t>
            </a:r>
            <a:r>
              <a:rPr lang="en-US" dirty="0" err="1">
                <a:hlinkClick r:id="rId7" tooltip="Valgrind"/>
              </a:rPr>
              <a:t>Valgrind</a:t>
            </a:r>
            <a:r>
              <a:rPr lang="en-US" dirty="0"/>
              <a:t> suite uses this to detect undefined behavior resulting from acting on or printing undefined memory values.</a:t>
            </a:r>
          </a:p>
          <a:p>
            <a:r>
              <a:rPr lang="en-US" dirty="0"/>
              <a:t>Use of shadow memory is however not limited to memory-error checkers, as what information is stored in these shadow bytes is not fixed. It is for instance used by </a:t>
            </a:r>
            <a:r>
              <a:rPr lang="en-US" dirty="0" err="1">
                <a:hlinkClick r:id="rId8" tooltip="ThreadSanitizer (page does not exist)"/>
              </a:rPr>
              <a:t>ThreadSanitizer</a:t>
            </a:r>
            <a:r>
              <a:rPr lang="en-US" dirty="0"/>
              <a:t>, a </a:t>
            </a:r>
            <a:r>
              <a:rPr lang="en-US" dirty="0">
                <a:hlinkClick r:id="rId9" tooltip="Data race"/>
              </a:rPr>
              <a:t>data race</a:t>
            </a:r>
            <a:r>
              <a:rPr lang="en-US" dirty="0"/>
              <a:t> detector.</a:t>
            </a:r>
          </a:p>
          <a:p>
            <a:r>
              <a:rPr lang="en-US" dirty="0"/>
              <a:t>Shadow memory can be both implemented and used a lot of different ways, and have different performance characteristics. </a:t>
            </a:r>
            <a:r>
              <a:rPr lang="en-US" dirty="0" err="1"/>
              <a:t>Memcheck</a:t>
            </a:r>
            <a:r>
              <a:rPr lang="en-US" dirty="0"/>
              <a:t> for instance tracks values with </a:t>
            </a:r>
            <a:r>
              <a:rPr lang="en-US" dirty="0">
                <a:hlinkClick r:id="rId10" tooltip="Bit"/>
              </a:rPr>
              <a:t>bit</a:t>
            </a:r>
            <a:r>
              <a:rPr lang="en-US" dirty="0"/>
              <a:t> precision, while </a:t>
            </a:r>
            <a:r>
              <a:rPr lang="en-US" dirty="0" err="1">
                <a:hlinkClick r:id="rId11" tooltip="AddressSanitizer"/>
              </a:rPr>
              <a:t>AddressSanitizer</a:t>
            </a:r>
            <a:r>
              <a:rPr lang="en-US" dirty="0"/>
              <a:t>, part of the </a:t>
            </a:r>
            <a:r>
              <a:rPr lang="en-US" dirty="0">
                <a:hlinkClick r:id="rId12" tooltip="Clang"/>
              </a:rPr>
              <a:t>clang</a:t>
            </a:r>
            <a:r>
              <a:rPr lang="en-US" dirty="0"/>
              <a:t> compiler, is comparatively very fast. </a:t>
            </a:r>
            <a:r>
              <a:rPr lang="en-US" dirty="0" err="1"/>
              <a:t>Memcheck</a:t>
            </a:r>
            <a:r>
              <a:rPr lang="en-US" dirty="0"/>
              <a:t>, as all </a:t>
            </a:r>
            <a:r>
              <a:rPr lang="en-US" dirty="0" err="1"/>
              <a:t>Valgrind</a:t>
            </a:r>
            <a:r>
              <a:rPr lang="en-US" dirty="0"/>
              <a:t> tools, use </a:t>
            </a:r>
            <a:r>
              <a:rPr lang="en-US" dirty="0">
                <a:hlinkClick r:id="rId13" tooltip="Binary translation"/>
              </a:rPr>
              <a:t>binary translation</a:t>
            </a:r>
            <a:r>
              <a:rPr lang="en-US" dirty="0"/>
              <a:t> and </a:t>
            </a:r>
            <a:r>
              <a:rPr lang="en-US" dirty="0">
                <a:hlinkClick r:id="rId14" tooltip="Instrumentation (computer programming)"/>
              </a:rPr>
              <a:t>instrumentation</a:t>
            </a:r>
            <a:r>
              <a:rPr lang="en-US" dirty="0"/>
              <a:t> to run code manipulating the shadow memory corresponding to program memory use. </a:t>
            </a:r>
            <a:r>
              <a:rPr lang="en-US" dirty="0" err="1"/>
              <a:t>AddressSanitizer</a:t>
            </a:r>
            <a:r>
              <a:rPr lang="en-US" dirty="0"/>
              <a:t> on the other hand is created on compile-time and inserts error-checking code inline into a program during compilation. Its shadow-memory implementation uses a huge reservation of virtual memory for its shadow memory, giving very different performance characteristics.</a:t>
            </a:r>
          </a:p>
          <a:p>
            <a:endParaRPr lang="en-US" sz="1200" i="0" kern="1200" dirty="0">
              <a:solidFill>
                <a:schemeClr val="tx1"/>
              </a:solidFill>
              <a:effectLst/>
              <a:latin typeface="Arial" panose="020B0604020202020204" pitchFamily="34" charset="0"/>
              <a:ea typeface="+mn-ea"/>
              <a:cs typeface="+mn-cs"/>
            </a:endParaRPr>
          </a:p>
          <a:p>
            <a:br>
              <a:rPr lang="en-US" sz="1200" i="0" kern="1200" dirty="0">
                <a:solidFill>
                  <a:schemeClr val="tx1"/>
                </a:solidFill>
                <a:effectLst/>
                <a:latin typeface="Arial" panose="020B0604020202020204" pitchFamily="34" charset="0"/>
                <a:ea typeface="+mn-ea"/>
                <a:cs typeface="+mn-cs"/>
              </a:rPr>
            </a:b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16</a:t>
            </a:fld>
            <a:endParaRPr lang="en-US" dirty="0"/>
          </a:p>
        </p:txBody>
      </p:sp>
    </p:spTree>
    <p:extLst>
      <p:ext uri="{BB962C8B-B14F-4D97-AF65-F5344CB8AC3E}">
        <p14:creationId xmlns:p14="http://schemas.microsoft.com/office/powerpoint/2010/main" val="19450954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Pseudo code</a:t>
            </a:r>
          </a:p>
        </p:txBody>
      </p:sp>
      <p:sp>
        <p:nvSpPr>
          <p:cNvPr id="4" name="Slide Number Placeholder 3"/>
          <p:cNvSpPr>
            <a:spLocks noGrp="1"/>
          </p:cNvSpPr>
          <p:nvPr>
            <p:ph type="sldNum" sz="quarter" idx="10"/>
          </p:nvPr>
        </p:nvSpPr>
        <p:spPr/>
        <p:txBody>
          <a:bodyPr/>
          <a:lstStyle/>
          <a:p>
            <a:fld id="{D61C8689-8455-3546-ADF9-3B7273760F66}" type="slidenum">
              <a:rPr lang="en-US" smtClean="0"/>
              <a:pPr/>
              <a:t>17</a:t>
            </a:fld>
            <a:endParaRPr lang="en-US" dirty="0"/>
          </a:p>
        </p:txBody>
      </p:sp>
    </p:spTree>
    <p:extLst>
      <p:ext uri="{BB962C8B-B14F-4D97-AF65-F5344CB8AC3E}">
        <p14:creationId xmlns:p14="http://schemas.microsoft.com/office/powerpoint/2010/main" val="14482737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19</a:t>
            </a:fld>
            <a:endParaRPr lang="en-US" dirty="0"/>
          </a:p>
        </p:txBody>
      </p:sp>
    </p:spTree>
    <p:extLst>
      <p:ext uri="{BB962C8B-B14F-4D97-AF65-F5344CB8AC3E}">
        <p14:creationId xmlns:p14="http://schemas.microsoft.com/office/powerpoint/2010/main" val="35041063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Only LLVM 4.0.0+ is supported.</a:t>
            </a:r>
          </a:p>
          <a:p>
            <a:r>
              <a:rPr lang="en-US" dirty="0"/>
              <a:t>* LLVM3.8 </a:t>
            </a:r>
            <a:r>
              <a:rPr lang="en-US" dirty="0" err="1"/>
              <a:t>Asan</a:t>
            </a:r>
            <a:r>
              <a:rPr lang="en-US" dirty="0"/>
              <a:t> has a blocking limitation on the stack variable which is the Asan3.8 hardcode the Shadow Memory space (base address and offset of application virtual memory) in compiler, and cannot support allocate shadow memory space dynamically in runtime. But </a:t>
            </a:r>
            <a:r>
              <a:rPr lang="en-US" dirty="0" err="1"/>
              <a:t>Uefi</a:t>
            </a:r>
            <a:r>
              <a:rPr lang="en-US" dirty="0"/>
              <a:t> firmware need change the Shadow Memory space base and size according to platform real memory size from boot to boot. Fortunately, the latest LLVM main truck support the shadow memory dynamical allocation through -</a:t>
            </a:r>
            <a:r>
              <a:rPr lang="en-US" dirty="0" err="1"/>
              <a:t>asan</a:t>
            </a:r>
            <a:r>
              <a:rPr lang="en-US" dirty="0"/>
              <a:t>-force-dynamic-shadow build option and __</a:t>
            </a:r>
            <a:r>
              <a:rPr lang="en-US" dirty="0" err="1"/>
              <a:t>asan_shadow_memory_dynamic_address</a:t>
            </a:r>
            <a:r>
              <a:rPr lang="en-US" dirty="0"/>
              <a:t> global variable.</a:t>
            </a:r>
          </a:p>
        </p:txBody>
      </p:sp>
      <p:sp>
        <p:nvSpPr>
          <p:cNvPr id="4" name="Slide Number Placeholder 3"/>
          <p:cNvSpPr>
            <a:spLocks noGrp="1"/>
          </p:cNvSpPr>
          <p:nvPr>
            <p:ph type="sldNum" sz="quarter" idx="10"/>
          </p:nvPr>
        </p:nvSpPr>
        <p:spPr/>
        <p:txBody>
          <a:bodyPr/>
          <a:lstStyle/>
          <a:p>
            <a:fld id="{D61C8689-8455-3546-ADF9-3B7273760F66}" type="slidenum">
              <a:rPr lang="en-US" smtClean="0"/>
              <a:pPr/>
              <a:t>22</a:t>
            </a:fld>
            <a:endParaRPr lang="en-US" dirty="0"/>
          </a:p>
        </p:txBody>
      </p:sp>
    </p:spTree>
    <p:extLst>
      <p:ext uri="{BB962C8B-B14F-4D97-AF65-F5344CB8AC3E}">
        <p14:creationId xmlns:p14="http://schemas.microsoft.com/office/powerpoint/2010/main" val="16168512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2</a:t>
            </a:fld>
            <a:endParaRPr lang="en-US" dirty="0"/>
          </a:p>
        </p:txBody>
      </p:sp>
    </p:spTree>
    <p:extLst>
      <p:ext uri="{BB962C8B-B14F-4D97-AF65-F5344CB8AC3E}">
        <p14:creationId xmlns:p14="http://schemas.microsoft.com/office/powerpoint/2010/main" val="28146543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https://github.com/google/kasan/wiki</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https://gcc.gnu.org/onlinedocs/gcc/Instrumentation-Options.html</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dirty="0">
              <a:solidFill>
                <a:schemeClr val="tx1"/>
              </a:solidFill>
              <a:effectLst/>
              <a:latin typeface="Arial" panose="020B0604020202020204" pitchFamily="34" charset="0"/>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https://github.com/google/syzkaller</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https://lwn.net/Articles/677764/</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https://www.kernel.org/doc/Documentation/kasan.txt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http://www.strlen.de/talks/debug-w-syzkaller.pdf</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Arial" panose="020B0604020202020204" pitchFamily="34" charset="0"/>
                <a:ea typeface="+mn-ea"/>
                <a:cs typeface="+mn-cs"/>
              </a:rPr>
              <a:t>https://www.youtube.com/watch?v=Acp0A9X1254</a:t>
            </a:r>
          </a:p>
          <a:p>
            <a:endParaRPr lang="en-US" dirty="0"/>
          </a:p>
          <a:p>
            <a:r>
              <a:rPr lang="en-US" dirty="0"/>
              <a:t>http://events.linuxfoundation.org/sites/events/files/slides/Alexander_Popov-KASan_in_a_Bare-Metal_Hypervisor_0.pdf</a:t>
            </a:r>
          </a:p>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3</a:t>
            </a:fld>
            <a:endParaRPr lang="en-US" dirty="0"/>
          </a:p>
        </p:txBody>
      </p:sp>
    </p:spTree>
    <p:extLst>
      <p:ext uri="{BB962C8B-B14F-4D97-AF65-F5344CB8AC3E}">
        <p14:creationId xmlns:p14="http://schemas.microsoft.com/office/powerpoint/2010/main" val="2302856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a:solidFill>
                  <a:schemeClr val="tx1"/>
                </a:solidFill>
                <a:effectLst/>
                <a:latin typeface="Arial" panose="020B0604020202020204" pitchFamily="34" charset="0"/>
                <a:ea typeface="+mn-ea"/>
                <a:cs typeface="+mn-cs"/>
              </a:rPr>
              <a:t>https://github.com/google/sanitizers/wiki/AddressSanitizer</a:t>
            </a:r>
          </a:p>
          <a:p>
            <a:r>
              <a:rPr lang="en-US" sz="1200" i="0" kern="1200" dirty="0">
                <a:solidFill>
                  <a:schemeClr val="tx1"/>
                </a:solidFill>
                <a:effectLst/>
                <a:latin typeface="Arial" panose="020B0604020202020204" pitchFamily="34" charset="0"/>
                <a:ea typeface="+mn-ea"/>
                <a:cs typeface="+mn-cs"/>
              </a:rPr>
              <a:t>https://github.com/google/sanitizers/wiki/AddressSanitizerAlgorithm</a:t>
            </a:r>
          </a:p>
          <a:p>
            <a:r>
              <a:rPr lang="en-US" sz="1200" i="0" kern="1200" dirty="0">
                <a:solidFill>
                  <a:schemeClr val="tx1"/>
                </a:solidFill>
                <a:effectLst/>
                <a:latin typeface="Arial" panose="020B0604020202020204" pitchFamily="34" charset="0"/>
                <a:ea typeface="+mn-ea"/>
                <a:cs typeface="+mn-cs"/>
              </a:rPr>
              <a:t>https://github.com/google/sanitizers/wiki/AddressSanitizerHowToContribute</a:t>
            </a:r>
          </a:p>
          <a:p>
            <a:r>
              <a:rPr lang="en-US" sz="1200" i="0" kern="1200" dirty="0">
                <a:solidFill>
                  <a:schemeClr val="tx1"/>
                </a:solidFill>
                <a:effectLst/>
                <a:latin typeface="Arial" panose="020B0604020202020204" pitchFamily="34" charset="0"/>
                <a:ea typeface="+mn-ea"/>
                <a:cs typeface="+mn-cs"/>
              </a:rPr>
              <a:t>https://www.usenix.org/system/files/conference/atc12/atc12-final39.pdf</a:t>
            </a:r>
          </a:p>
          <a:p>
            <a:r>
              <a:rPr lang="en-US" sz="1200" i="0" kern="1200" dirty="0">
                <a:solidFill>
                  <a:schemeClr val="tx1"/>
                </a:solidFill>
                <a:effectLst/>
                <a:latin typeface="Arial" panose="020B0604020202020204" pitchFamily="34" charset="0"/>
                <a:ea typeface="+mn-ea"/>
                <a:cs typeface="+mn-cs"/>
              </a:rPr>
              <a:t>https://developer.apple.com/videos/play/wwdc2015/413/</a:t>
            </a:r>
          </a:p>
          <a:p>
            <a:endParaRPr lang="en-US" sz="1200" i="0" kern="1200" dirty="0">
              <a:solidFill>
                <a:schemeClr val="tx1"/>
              </a:solidFill>
              <a:effectLst/>
              <a:latin typeface="Arial" panose="020B0604020202020204" pitchFamily="34" charset="0"/>
              <a:ea typeface="+mn-ea"/>
              <a:cs typeface="+mn-cs"/>
            </a:endParaRPr>
          </a:p>
          <a:p>
            <a:r>
              <a:rPr lang="en-US" sz="1200" i="0" kern="1200" dirty="0">
                <a:solidFill>
                  <a:schemeClr val="tx1"/>
                </a:solidFill>
                <a:effectLst/>
                <a:latin typeface="Arial" panose="020B0604020202020204" pitchFamily="34" charset="0"/>
                <a:ea typeface="+mn-ea"/>
                <a:cs typeface="+mn-cs"/>
              </a:rPr>
              <a:t>The instrumentation module modifies the code to check the </a:t>
            </a:r>
            <a:r>
              <a:rPr lang="en-US" sz="1200" i="1" kern="1200" dirty="0">
                <a:solidFill>
                  <a:schemeClr val="tx1"/>
                </a:solidFill>
                <a:effectLst/>
                <a:latin typeface="Arial" panose="020B0604020202020204" pitchFamily="34" charset="0"/>
                <a:ea typeface="+mn-ea"/>
                <a:cs typeface="+mn-cs"/>
              </a:rPr>
              <a:t>shadow state </a:t>
            </a:r>
            <a:r>
              <a:rPr lang="en-US" sz="1200" i="0" kern="1200" dirty="0">
                <a:solidFill>
                  <a:schemeClr val="tx1"/>
                </a:solidFill>
                <a:effectLst/>
                <a:latin typeface="Arial" panose="020B0604020202020204" pitchFamily="34" charset="0"/>
                <a:ea typeface="+mn-ea"/>
                <a:cs typeface="+mn-cs"/>
              </a:rPr>
              <a:t>for each memory access and creates </a:t>
            </a:r>
            <a:r>
              <a:rPr lang="en-US" sz="1200" i="1" kern="1200" dirty="0">
                <a:solidFill>
                  <a:schemeClr val="tx1"/>
                </a:solidFill>
                <a:effectLst/>
                <a:latin typeface="Arial" panose="020B0604020202020204" pitchFamily="34" charset="0"/>
                <a:ea typeface="+mn-ea"/>
                <a:cs typeface="+mn-cs"/>
              </a:rPr>
              <a:t>poisoned </a:t>
            </a:r>
            <a:r>
              <a:rPr lang="en-US" sz="1200" i="1" kern="1200" dirty="0" err="1">
                <a:solidFill>
                  <a:schemeClr val="tx1"/>
                </a:solidFill>
                <a:effectLst/>
                <a:latin typeface="Arial" panose="020B0604020202020204" pitchFamily="34" charset="0"/>
                <a:ea typeface="+mn-ea"/>
                <a:cs typeface="+mn-cs"/>
              </a:rPr>
              <a:t>redzones</a:t>
            </a:r>
            <a:r>
              <a:rPr lang="en-US" sz="1200" i="1" kern="1200" dirty="0">
                <a:solidFill>
                  <a:schemeClr val="tx1"/>
                </a:solidFill>
                <a:effectLst/>
                <a:latin typeface="Arial" panose="020B0604020202020204" pitchFamily="34" charset="0"/>
                <a:ea typeface="+mn-ea"/>
                <a:cs typeface="+mn-cs"/>
              </a:rPr>
              <a:t> </a:t>
            </a:r>
            <a:r>
              <a:rPr lang="en-US" sz="1200" i="0" kern="1200" dirty="0">
                <a:solidFill>
                  <a:schemeClr val="tx1"/>
                </a:solidFill>
                <a:effectLst/>
                <a:latin typeface="Arial" panose="020B0604020202020204" pitchFamily="34" charset="0"/>
                <a:ea typeface="+mn-ea"/>
                <a:cs typeface="+mn-cs"/>
              </a:rPr>
              <a:t>around stack and global objects to detect overflows and underflows. The current implementation is based on</a:t>
            </a:r>
            <a:br>
              <a:rPr lang="en-US" sz="1200" i="0" kern="1200" dirty="0">
                <a:solidFill>
                  <a:schemeClr val="tx1"/>
                </a:solidFill>
                <a:effectLst/>
                <a:latin typeface="Arial" panose="020B0604020202020204" pitchFamily="34" charset="0"/>
                <a:ea typeface="+mn-ea"/>
                <a:cs typeface="+mn-cs"/>
              </a:rPr>
            </a:br>
            <a:r>
              <a:rPr lang="en-US" sz="1200" i="0" kern="1200" dirty="0">
                <a:solidFill>
                  <a:schemeClr val="tx1"/>
                </a:solidFill>
                <a:effectLst/>
                <a:latin typeface="Arial" panose="020B0604020202020204" pitchFamily="34" charset="0"/>
                <a:ea typeface="+mn-ea"/>
                <a:cs typeface="+mn-cs"/>
              </a:rPr>
              <a:t>the LLVM [4] compiler infrastructure. The run-time library replaces </a:t>
            </a:r>
            <a:r>
              <a:rPr lang="en-US" sz="1200" i="0" kern="1200" dirty="0" err="1">
                <a:solidFill>
                  <a:schemeClr val="tx1"/>
                </a:solidFill>
                <a:effectLst/>
                <a:latin typeface="Arial" panose="020B0604020202020204" pitchFamily="34" charset="0"/>
                <a:ea typeface="+mn-ea"/>
                <a:cs typeface="+mn-cs"/>
              </a:rPr>
              <a:t>malloc</a:t>
            </a:r>
            <a:r>
              <a:rPr lang="en-US" sz="1200" i="0" kern="1200" dirty="0">
                <a:solidFill>
                  <a:schemeClr val="tx1"/>
                </a:solidFill>
                <a:effectLst/>
                <a:latin typeface="Arial" panose="020B0604020202020204" pitchFamily="34" charset="0"/>
                <a:ea typeface="+mn-ea"/>
                <a:cs typeface="+mn-cs"/>
              </a:rPr>
              <a:t>, free and related functions, creates poisoned </a:t>
            </a:r>
            <a:r>
              <a:rPr lang="en-US" sz="1200" i="0" kern="1200" dirty="0" err="1">
                <a:solidFill>
                  <a:schemeClr val="tx1"/>
                </a:solidFill>
                <a:effectLst/>
                <a:latin typeface="Arial" panose="020B0604020202020204" pitchFamily="34" charset="0"/>
                <a:ea typeface="+mn-ea"/>
                <a:cs typeface="+mn-cs"/>
              </a:rPr>
              <a:t>redzones</a:t>
            </a:r>
            <a:r>
              <a:rPr lang="en-US" sz="1200" i="0" kern="1200" dirty="0">
                <a:solidFill>
                  <a:schemeClr val="tx1"/>
                </a:solidFill>
                <a:effectLst/>
                <a:latin typeface="Arial" panose="020B0604020202020204" pitchFamily="34" charset="0"/>
                <a:ea typeface="+mn-ea"/>
                <a:cs typeface="+mn-cs"/>
              </a:rPr>
              <a:t> around allocated heap regions, delays the reuse of freed heap regions, and does error reporting</a:t>
            </a:r>
            <a:br>
              <a:rPr lang="en-US" sz="1200" i="0" kern="1200" dirty="0">
                <a:solidFill>
                  <a:schemeClr val="tx1"/>
                </a:solidFill>
                <a:effectLst/>
                <a:latin typeface="Arial" panose="020B0604020202020204" pitchFamily="34" charset="0"/>
                <a:ea typeface="+mn-ea"/>
                <a:cs typeface="+mn-cs"/>
              </a:rPr>
            </a:br>
            <a:br>
              <a:rPr lang="en-US" sz="1200" i="0" kern="1200" dirty="0">
                <a:solidFill>
                  <a:schemeClr val="tx1"/>
                </a:solidFill>
                <a:effectLst/>
                <a:latin typeface="Arial" panose="020B0604020202020204" pitchFamily="34" charset="0"/>
                <a:ea typeface="+mn-ea"/>
                <a:cs typeface="+mn-cs"/>
              </a:rPr>
            </a:br>
            <a:r>
              <a:rPr lang="en-US" sz="1200" dirty="0" err="1"/>
              <a:t>AddressSanitizer</a:t>
            </a:r>
            <a:r>
              <a:rPr lang="en-US" sz="1200" dirty="0"/>
              <a:t> (</a:t>
            </a:r>
            <a:r>
              <a:rPr lang="en-US" sz="1200" dirty="0" err="1"/>
              <a:t>a.k.a</a:t>
            </a:r>
            <a:r>
              <a:rPr lang="en-US" sz="1200" dirty="0"/>
              <a:t> </a:t>
            </a:r>
            <a:r>
              <a:rPr lang="en-US" sz="1200" dirty="0" err="1"/>
              <a:t>Asan</a:t>
            </a:r>
            <a:r>
              <a:rPr lang="en-US" sz="1200" dirty="0"/>
              <a:t>) is good supplement to </a:t>
            </a:r>
            <a:r>
              <a:rPr lang="en-US" sz="1200" dirty="0" err="1"/>
              <a:t>Fuzzers</a:t>
            </a: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9</a:t>
            </a:fld>
            <a:endParaRPr lang="en-US" dirty="0"/>
          </a:p>
        </p:txBody>
      </p:sp>
    </p:spTree>
    <p:extLst>
      <p:ext uri="{BB962C8B-B14F-4D97-AF65-F5344CB8AC3E}">
        <p14:creationId xmlns:p14="http://schemas.microsoft.com/office/powerpoint/2010/main" val="37425174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a:solidFill>
                  <a:schemeClr val="tx1"/>
                </a:solidFill>
                <a:effectLst/>
                <a:latin typeface="Arial" panose="020B0604020202020204" pitchFamily="34" charset="0"/>
                <a:ea typeface="+mn-ea"/>
                <a:cs typeface="+mn-cs"/>
              </a:rPr>
              <a:t>https://github.com/google/sanitizers/wiki/AddressSanitizer</a:t>
            </a:r>
          </a:p>
          <a:p>
            <a:r>
              <a:rPr lang="en-US" sz="1200" i="0" kern="1200" dirty="0">
                <a:solidFill>
                  <a:schemeClr val="tx1"/>
                </a:solidFill>
                <a:effectLst/>
                <a:latin typeface="Arial" panose="020B0604020202020204" pitchFamily="34" charset="0"/>
                <a:ea typeface="+mn-ea"/>
                <a:cs typeface="+mn-cs"/>
              </a:rPr>
              <a:t>https://github.com/google/sanitizers/wiki/AddressSanitizerAlgorithm</a:t>
            </a:r>
          </a:p>
          <a:p>
            <a:r>
              <a:rPr lang="en-US" sz="1200" i="0" kern="1200" dirty="0">
                <a:solidFill>
                  <a:schemeClr val="tx1"/>
                </a:solidFill>
                <a:effectLst/>
                <a:latin typeface="Arial" panose="020B0604020202020204" pitchFamily="34" charset="0"/>
                <a:ea typeface="+mn-ea"/>
                <a:cs typeface="+mn-cs"/>
              </a:rPr>
              <a:t>https://github.com/google/sanitizers/wiki/AddressSanitizerHowToContribute</a:t>
            </a:r>
          </a:p>
          <a:p>
            <a:r>
              <a:rPr lang="en-US" sz="1200" i="0" kern="1200" dirty="0">
                <a:solidFill>
                  <a:schemeClr val="tx1"/>
                </a:solidFill>
                <a:effectLst/>
                <a:latin typeface="Arial" panose="020B0604020202020204" pitchFamily="34" charset="0"/>
                <a:ea typeface="+mn-ea"/>
                <a:cs typeface="+mn-cs"/>
              </a:rPr>
              <a:t>https://www.usenix.org/system/files/conference/atc12/atc12-final39.pdf</a:t>
            </a:r>
          </a:p>
          <a:p>
            <a:r>
              <a:rPr lang="en-US" sz="1200" i="0" kern="1200" dirty="0">
                <a:solidFill>
                  <a:schemeClr val="tx1"/>
                </a:solidFill>
                <a:effectLst/>
                <a:latin typeface="Arial" panose="020B0604020202020204" pitchFamily="34" charset="0"/>
                <a:ea typeface="+mn-ea"/>
                <a:cs typeface="+mn-cs"/>
              </a:rPr>
              <a:t>https://developer.apple.com/videos/play/wwdc2015/413/</a:t>
            </a:r>
          </a:p>
          <a:p>
            <a:endParaRPr lang="en-US" sz="1200" i="0" kern="1200" dirty="0">
              <a:solidFill>
                <a:schemeClr val="tx1"/>
              </a:solidFill>
              <a:effectLst/>
              <a:latin typeface="Arial" panose="020B0604020202020204" pitchFamily="34" charset="0"/>
              <a:ea typeface="+mn-ea"/>
              <a:cs typeface="+mn-cs"/>
            </a:endParaRPr>
          </a:p>
          <a:p>
            <a:r>
              <a:rPr lang="en-US" sz="1200" i="0" kern="1200" dirty="0">
                <a:solidFill>
                  <a:schemeClr val="tx1"/>
                </a:solidFill>
                <a:effectLst/>
                <a:latin typeface="Arial" panose="020B0604020202020204" pitchFamily="34" charset="0"/>
                <a:ea typeface="+mn-ea"/>
                <a:cs typeface="+mn-cs"/>
              </a:rPr>
              <a:t>The instrumentation module modifies the code to check the </a:t>
            </a:r>
            <a:r>
              <a:rPr lang="en-US" sz="1200" i="1" kern="1200" dirty="0">
                <a:solidFill>
                  <a:schemeClr val="tx1"/>
                </a:solidFill>
                <a:effectLst/>
                <a:latin typeface="Arial" panose="020B0604020202020204" pitchFamily="34" charset="0"/>
                <a:ea typeface="+mn-ea"/>
                <a:cs typeface="+mn-cs"/>
              </a:rPr>
              <a:t>shadow state </a:t>
            </a:r>
            <a:r>
              <a:rPr lang="en-US" sz="1200" i="0" kern="1200" dirty="0">
                <a:solidFill>
                  <a:schemeClr val="tx1"/>
                </a:solidFill>
                <a:effectLst/>
                <a:latin typeface="Arial" panose="020B0604020202020204" pitchFamily="34" charset="0"/>
                <a:ea typeface="+mn-ea"/>
                <a:cs typeface="+mn-cs"/>
              </a:rPr>
              <a:t>for each memory access and creates </a:t>
            </a:r>
            <a:r>
              <a:rPr lang="en-US" sz="1200" i="1" kern="1200" dirty="0">
                <a:solidFill>
                  <a:schemeClr val="tx1"/>
                </a:solidFill>
                <a:effectLst/>
                <a:latin typeface="Arial" panose="020B0604020202020204" pitchFamily="34" charset="0"/>
                <a:ea typeface="+mn-ea"/>
                <a:cs typeface="+mn-cs"/>
              </a:rPr>
              <a:t>poisoned </a:t>
            </a:r>
            <a:r>
              <a:rPr lang="en-US" sz="1200" i="1" kern="1200" dirty="0" err="1">
                <a:solidFill>
                  <a:schemeClr val="tx1"/>
                </a:solidFill>
                <a:effectLst/>
                <a:latin typeface="Arial" panose="020B0604020202020204" pitchFamily="34" charset="0"/>
                <a:ea typeface="+mn-ea"/>
                <a:cs typeface="+mn-cs"/>
              </a:rPr>
              <a:t>redzones</a:t>
            </a:r>
            <a:r>
              <a:rPr lang="en-US" sz="1200" i="1" kern="1200" dirty="0">
                <a:solidFill>
                  <a:schemeClr val="tx1"/>
                </a:solidFill>
                <a:effectLst/>
                <a:latin typeface="Arial" panose="020B0604020202020204" pitchFamily="34" charset="0"/>
                <a:ea typeface="+mn-ea"/>
                <a:cs typeface="+mn-cs"/>
              </a:rPr>
              <a:t> </a:t>
            </a:r>
            <a:r>
              <a:rPr lang="en-US" sz="1200" i="0" kern="1200" dirty="0">
                <a:solidFill>
                  <a:schemeClr val="tx1"/>
                </a:solidFill>
                <a:effectLst/>
                <a:latin typeface="Arial" panose="020B0604020202020204" pitchFamily="34" charset="0"/>
                <a:ea typeface="+mn-ea"/>
                <a:cs typeface="+mn-cs"/>
              </a:rPr>
              <a:t>around stack and global objects to detect overflows and underflows. The current implementation is based on</a:t>
            </a:r>
            <a:br>
              <a:rPr lang="en-US" sz="1200" i="0" kern="1200" dirty="0">
                <a:solidFill>
                  <a:schemeClr val="tx1"/>
                </a:solidFill>
                <a:effectLst/>
                <a:latin typeface="Arial" panose="020B0604020202020204" pitchFamily="34" charset="0"/>
                <a:ea typeface="+mn-ea"/>
                <a:cs typeface="+mn-cs"/>
              </a:rPr>
            </a:br>
            <a:r>
              <a:rPr lang="en-US" sz="1200" i="0" kern="1200" dirty="0">
                <a:solidFill>
                  <a:schemeClr val="tx1"/>
                </a:solidFill>
                <a:effectLst/>
                <a:latin typeface="Arial" panose="020B0604020202020204" pitchFamily="34" charset="0"/>
                <a:ea typeface="+mn-ea"/>
                <a:cs typeface="+mn-cs"/>
              </a:rPr>
              <a:t>the LLVM [4] compiler infrastructure. The run-time library replaces </a:t>
            </a:r>
            <a:r>
              <a:rPr lang="en-US" sz="1200" i="0" kern="1200" dirty="0" err="1">
                <a:solidFill>
                  <a:schemeClr val="tx1"/>
                </a:solidFill>
                <a:effectLst/>
                <a:latin typeface="Arial" panose="020B0604020202020204" pitchFamily="34" charset="0"/>
                <a:ea typeface="+mn-ea"/>
                <a:cs typeface="+mn-cs"/>
              </a:rPr>
              <a:t>malloc</a:t>
            </a:r>
            <a:r>
              <a:rPr lang="en-US" sz="1200" i="0" kern="1200" dirty="0">
                <a:solidFill>
                  <a:schemeClr val="tx1"/>
                </a:solidFill>
                <a:effectLst/>
                <a:latin typeface="Arial" panose="020B0604020202020204" pitchFamily="34" charset="0"/>
                <a:ea typeface="+mn-ea"/>
                <a:cs typeface="+mn-cs"/>
              </a:rPr>
              <a:t>, free and related functions, creates poisoned </a:t>
            </a:r>
            <a:r>
              <a:rPr lang="en-US" sz="1200" i="0" kern="1200" dirty="0" err="1">
                <a:solidFill>
                  <a:schemeClr val="tx1"/>
                </a:solidFill>
                <a:effectLst/>
                <a:latin typeface="Arial" panose="020B0604020202020204" pitchFamily="34" charset="0"/>
                <a:ea typeface="+mn-ea"/>
                <a:cs typeface="+mn-cs"/>
              </a:rPr>
              <a:t>redzones</a:t>
            </a:r>
            <a:r>
              <a:rPr lang="en-US" sz="1200" i="0" kern="1200" dirty="0">
                <a:solidFill>
                  <a:schemeClr val="tx1"/>
                </a:solidFill>
                <a:effectLst/>
                <a:latin typeface="Arial" panose="020B0604020202020204" pitchFamily="34" charset="0"/>
                <a:ea typeface="+mn-ea"/>
                <a:cs typeface="+mn-cs"/>
              </a:rPr>
              <a:t> around allocated heap regions, delays the reuse of freed heap regions, and does error reporting</a:t>
            </a:r>
            <a:br>
              <a:rPr lang="en-US" sz="1200" i="0" kern="1200" dirty="0">
                <a:solidFill>
                  <a:schemeClr val="tx1"/>
                </a:solidFill>
                <a:effectLst/>
                <a:latin typeface="Arial" panose="020B0604020202020204" pitchFamily="34" charset="0"/>
                <a:ea typeface="+mn-ea"/>
                <a:cs typeface="+mn-cs"/>
              </a:rPr>
            </a:br>
            <a:br>
              <a:rPr lang="en-US" sz="1200" i="0" kern="1200" dirty="0">
                <a:solidFill>
                  <a:schemeClr val="tx1"/>
                </a:solidFill>
                <a:effectLst/>
                <a:latin typeface="Arial" panose="020B0604020202020204" pitchFamily="34" charset="0"/>
                <a:ea typeface="+mn-ea"/>
                <a:cs typeface="+mn-cs"/>
              </a:rPr>
            </a:b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10</a:t>
            </a:fld>
            <a:endParaRPr lang="en-US" dirty="0"/>
          </a:p>
        </p:txBody>
      </p:sp>
    </p:spTree>
    <p:extLst>
      <p:ext uri="{BB962C8B-B14F-4D97-AF65-F5344CB8AC3E}">
        <p14:creationId xmlns:p14="http://schemas.microsoft.com/office/powerpoint/2010/main" val="31196247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11</a:t>
            </a:fld>
            <a:endParaRPr lang="en-US" dirty="0"/>
          </a:p>
        </p:txBody>
      </p:sp>
    </p:spTree>
    <p:extLst>
      <p:ext uri="{BB962C8B-B14F-4D97-AF65-F5344CB8AC3E}">
        <p14:creationId xmlns:p14="http://schemas.microsoft.com/office/powerpoint/2010/main" val="21595009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a:solidFill>
                  <a:schemeClr val="tx1"/>
                </a:solidFill>
                <a:effectLst/>
                <a:latin typeface="Arial" panose="020B0604020202020204" pitchFamily="34" charset="0"/>
                <a:ea typeface="+mn-ea"/>
                <a:cs typeface="+mn-cs"/>
              </a:rPr>
              <a:t>https://en.wikipedia.org/wiki/Shadow_memory</a:t>
            </a:r>
          </a:p>
          <a:p>
            <a:r>
              <a:rPr lang="en-US" b="1" dirty="0"/>
              <a:t>Shadow memory</a:t>
            </a:r>
            <a:r>
              <a:rPr lang="en-US" dirty="0"/>
              <a:t> is a technique used to track and store information on </a:t>
            </a:r>
            <a:r>
              <a:rPr lang="en-US" dirty="0">
                <a:hlinkClick r:id="rId3" tooltip="Computer memory"/>
              </a:rPr>
              <a:t>computer memory</a:t>
            </a:r>
            <a:r>
              <a:rPr lang="en-US" dirty="0"/>
              <a:t> used by a </a:t>
            </a:r>
            <a:r>
              <a:rPr lang="en-US" dirty="0">
                <a:hlinkClick r:id="rId4" tooltip="Computer program"/>
              </a:rPr>
              <a:t>program</a:t>
            </a:r>
            <a:r>
              <a:rPr lang="en-US" dirty="0"/>
              <a:t> during its execution. Shadow memory consists of shadow bytes that map to individual bits or one or more bytes in main memory. These shadow bytes are typically invisible to the original program and are used to record information about the original piece of data.</a:t>
            </a:r>
          </a:p>
          <a:p>
            <a:r>
              <a:rPr lang="en-US" dirty="0"/>
              <a:t>The technique is utilized by memory-error checkers that can store information on which parts of memory have been allocated to the program being checked. This shadow memory is then used for detecting and reporting incorrect accesses of memory, even though the program may not be crashing due to a </a:t>
            </a:r>
            <a:r>
              <a:rPr lang="en-US" dirty="0">
                <a:hlinkClick r:id="rId5" tooltip="Segmentation fault"/>
              </a:rPr>
              <a:t>segmentation fault</a:t>
            </a:r>
            <a:r>
              <a:rPr lang="en-US" dirty="0"/>
              <a:t> or similar. An error checker may also store additional information on memory such as which bits have defined and which ones do not. </a:t>
            </a:r>
            <a:r>
              <a:rPr lang="en-US" dirty="0" err="1">
                <a:hlinkClick r:id="rId6" tooltip="Memcheck (page does not exist)"/>
              </a:rPr>
              <a:t>Memcheck</a:t>
            </a:r>
            <a:r>
              <a:rPr lang="en-US" dirty="0"/>
              <a:t>, part of the </a:t>
            </a:r>
            <a:r>
              <a:rPr lang="en-US" dirty="0" err="1">
                <a:hlinkClick r:id="rId7" tooltip="Valgrind"/>
              </a:rPr>
              <a:t>Valgrind</a:t>
            </a:r>
            <a:r>
              <a:rPr lang="en-US" dirty="0"/>
              <a:t> suite uses this to detect undefined behavior resulting from acting on or printing undefined memory values.</a:t>
            </a:r>
          </a:p>
          <a:p>
            <a:r>
              <a:rPr lang="en-US" dirty="0"/>
              <a:t>Use of shadow memory is however not limited to memory-error checkers, as what information is stored in these shadow bytes is not fixed. It is for instance used by </a:t>
            </a:r>
            <a:r>
              <a:rPr lang="en-US" dirty="0" err="1">
                <a:hlinkClick r:id="rId8" tooltip="ThreadSanitizer (page does not exist)"/>
              </a:rPr>
              <a:t>ThreadSanitizer</a:t>
            </a:r>
            <a:r>
              <a:rPr lang="en-US" dirty="0"/>
              <a:t>, a </a:t>
            </a:r>
            <a:r>
              <a:rPr lang="en-US" dirty="0">
                <a:hlinkClick r:id="rId9" tooltip="Data race"/>
              </a:rPr>
              <a:t>data race</a:t>
            </a:r>
            <a:r>
              <a:rPr lang="en-US" dirty="0"/>
              <a:t> detector.</a:t>
            </a:r>
          </a:p>
          <a:p>
            <a:r>
              <a:rPr lang="en-US" dirty="0"/>
              <a:t>Shadow memory can be both implemented and used a lot of different ways, and have different performance characteristics. </a:t>
            </a:r>
            <a:r>
              <a:rPr lang="en-US" dirty="0" err="1"/>
              <a:t>Memcheck</a:t>
            </a:r>
            <a:r>
              <a:rPr lang="en-US" dirty="0"/>
              <a:t> for instance tracks values with </a:t>
            </a:r>
            <a:r>
              <a:rPr lang="en-US" dirty="0">
                <a:hlinkClick r:id="rId10" tooltip="Bit"/>
              </a:rPr>
              <a:t>bit</a:t>
            </a:r>
            <a:r>
              <a:rPr lang="en-US" dirty="0"/>
              <a:t> precision, while </a:t>
            </a:r>
            <a:r>
              <a:rPr lang="en-US" dirty="0" err="1">
                <a:hlinkClick r:id="rId11" tooltip="AddressSanitizer"/>
              </a:rPr>
              <a:t>AddressSanitizer</a:t>
            </a:r>
            <a:r>
              <a:rPr lang="en-US" dirty="0"/>
              <a:t>, part of the </a:t>
            </a:r>
            <a:r>
              <a:rPr lang="en-US" dirty="0">
                <a:hlinkClick r:id="rId12" tooltip="Clang"/>
              </a:rPr>
              <a:t>clang</a:t>
            </a:r>
            <a:r>
              <a:rPr lang="en-US" dirty="0"/>
              <a:t> compiler, is comparatively very fast. </a:t>
            </a:r>
            <a:r>
              <a:rPr lang="en-US" dirty="0" err="1"/>
              <a:t>Memcheck</a:t>
            </a:r>
            <a:r>
              <a:rPr lang="en-US" dirty="0"/>
              <a:t>, as all </a:t>
            </a:r>
            <a:r>
              <a:rPr lang="en-US" dirty="0" err="1"/>
              <a:t>Valgrind</a:t>
            </a:r>
            <a:r>
              <a:rPr lang="en-US" dirty="0"/>
              <a:t> tools, use </a:t>
            </a:r>
            <a:r>
              <a:rPr lang="en-US" dirty="0">
                <a:hlinkClick r:id="rId13" tooltip="Binary translation"/>
              </a:rPr>
              <a:t>binary translation</a:t>
            </a:r>
            <a:r>
              <a:rPr lang="en-US" dirty="0"/>
              <a:t> and </a:t>
            </a:r>
            <a:r>
              <a:rPr lang="en-US" dirty="0">
                <a:hlinkClick r:id="rId14" tooltip="Instrumentation (computer programming)"/>
              </a:rPr>
              <a:t>instrumentation</a:t>
            </a:r>
            <a:r>
              <a:rPr lang="en-US" dirty="0"/>
              <a:t> to run code manipulating the shadow memory corresponding to program memory use. </a:t>
            </a:r>
            <a:r>
              <a:rPr lang="en-US" dirty="0" err="1"/>
              <a:t>AddressSanitizer</a:t>
            </a:r>
            <a:r>
              <a:rPr lang="en-US" dirty="0"/>
              <a:t> on the other hand is created on compile-time and inserts error-checking code inline into a program during compilation. Its shadow-memory implementation uses a huge reservation of virtual memory for its shadow memory, giving very different performance characteristics.</a:t>
            </a:r>
          </a:p>
          <a:p>
            <a:endParaRPr lang="en-US" sz="1200" i="0" kern="1200" dirty="0">
              <a:solidFill>
                <a:schemeClr val="tx1"/>
              </a:solidFill>
              <a:effectLst/>
              <a:latin typeface="Arial" panose="020B0604020202020204" pitchFamily="34" charset="0"/>
              <a:ea typeface="+mn-ea"/>
              <a:cs typeface="+mn-cs"/>
            </a:endParaRPr>
          </a:p>
          <a:p>
            <a:r>
              <a:rPr lang="en-US" dirty="0"/>
              <a:t>adjacent memory protection</a:t>
            </a:r>
            <a:br>
              <a:rPr lang="en-US" sz="1200" i="0" kern="1200" dirty="0">
                <a:solidFill>
                  <a:schemeClr val="tx1"/>
                </a:solidFill>
                <a:effectLst/>
                <a:latin typeface="Arial" panose="020B0604020202020204" pitchFamily="34" charset="0"/>
                <a:ea typeface="+mn-ea"/>
                <a:cs typeface="+mn-cs"/>
              </a:rPr>
            </a:b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12</a:t>
            </a:fld>
            <a:endParaRPr lang="en-US" dirty="0"/>
          </a:p>
        </p:txBody>
      </p:sp>
    </p:spTree>
    <p:extLst>
      <p:ext uri="{BB962C8B-B14F-4D97-AF65-F5344CB8AC3E}">
        <p14:creationId xmlns:p14="http://schemas.microsoft.com/office/powerpoint/2010/main" val="4099679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a:solidFill>
                  <a:schemeClr val="tx1"/>
                </a:solidFill>
                <a:effectLst/>
                <a:latin typeface="Arial" panose="020B0604020202020204" pitchFamily="34" charset="0"/>
                <a:ea typeface="+mn-ea"/>
                <a:cs typeface="+mn-cs"/>
              </a:rPr>
              <a:t>https://en.wikipedia.org/wiki/Shadow_memory</a:t>
            </a:r>
          </a:p>
          <a:p>
            <a:r>
              <a:rPr lang="en-US" b="1" dirty="0"/>
              <a:t>Shadow memory</a:t>
            </a:r>
            <a:r>
              <a:rPr lang="en-US" dirty="0"/>
              <a:t> is a technique used to track and store information on </a:t>
            </a:r>
            <a:r>
              <a:rPr lang="en-US" dirty="0">
                <a:hlinkClick r:id="rId3" tooltip="Computer memory"/>
              </a:rPr>
              <a:t>computer memory</a:t>
            </a:r>
            <a:r>
              <a:rPr lang="en-US" dirty="0"/>
              <a:t> used by a </a:t>
            </a:r>
            <a:r>
              <a:rPr lang="en-US" dirty="0">
                <a:hlinkClick r:id="rId4" tooltip="Computer program"/>
              </a:rPr>
              <a:t>program</a:t>
            </a:r>
            <a:r>
              <a:rPr lang="en-US" dirty="0"/>
              <a:t> during its execution. Shadow memory consists of shadow bytes that map to individual bits or one or more bytes in main memory. These shadow bytes are typically invisible to the original program and are used to record information about the original piece of data.</a:t>
            </a:r>
          </a:p>
          <a:p>
            <a:r>
              <a:rPr lang="en-US" dirty="0"/>
              <a:t>The technique is utilized by memory-error checkers that can store information on which parts of memory have been allocated to the program being checked. This shadow memory is then used for detecting and reporting incorrect accesses of memory, even though the program may not be crashing due to a </a:t>
            </a:r>
            <a:r>
              <a:rPr lang="en-US" dirty="0">
                <a:hlinkClick r:id="rId5" tooltip="Segmentation fault"/>
              </a:rPr>
              <a:t>segmentation fault</a:t>
            </a:r>
            <a:r>
              <a:rPr lang="en-US" dirty="0"/>
              <a:t> or similar. An error checker may also store additional information on memory such as which bits have defined and which ones do not. </a:t>
            </a:r>
            <a:r>
              <a:rPr lang="en-US" dirty="0" err="1">
                <a:hlinkClick r:id="rId6" tooltip="Memcheck (page does not exist)"/>
              </a:rPr>
              <a:t>Memcheck</a:t>
            </a:r>
            <a:r>
              <a:rPr lang="en-US" dirty="0"/>
              <a:t>, part of the </a:t>
            </a:r>
            <a:r>
              <a:rPr lang="en-US" dirty="0" err="1">
                <a:hlinkClick r:id="rId7" tooltip="Valgrind"/>
              </a:rPr>
              <a:t>Valgrind</a:t>
            </a:r>
            <a:r>
              <a:rPr lang="en-US" dirty="0"/>
              <a:t> suite uses this to detect undefined behavior resulting from acting on or printing undefined memory values.</a:t>
            </a:r>
          </a:p>
          <a:p>
            <a:r>
              <a:rPr lang="en-US" dirty="0"/>
              <a:t>Use of shadow memory is however not limited to memory-error checkers, as what information is stored in these shadow bytes is not fixed. It is for instance used by </a:t>
            </a:r>
            <a:r>
              <a:rPr lang="en-US" dirty="0" err="1">
                <a:hlinkClick r:id="rId8" tooltip="ThreadSanitizer (page does not exist)"/>
              </a:rPr>
              <a:t>ThreadSanitizer</a:t>
            </a:r>
            <a:r>
              <a:rPr lang="en-US" dirty="0"/>
              <a:t>, a </a:t>
            </a:r>
            <a:r>
              <a:rPr lang="en-US" dirty="0">
                <a:hlinkClick r:id="rId9" tooltip="Data race"/>
              </a:rPr>
              <a:t>data race</a:t>
            </a:r>
            <a:r>
              <a:rPr lang="en-US" dirty="0"/>
              <a:t> detector.</a:t>
            </a:r>
          </a:p>
          <a:p>
            <a:r>
              <a:rPr lang="en-US" dirty="0"/>
              <a:t>Shadow memory can be both implemented and used a lot of different ways, and have different performance characteristics. </a:t>
            </a:r>
            <a:r>
              <a:rPr lang="en-US" dirty="0" err="1"/>
              <a:t>Memcheck</a:t>
            </a:r>
            <a:r>
              <a:rPr lang="en-US" dirty="0"/>
              <a:t> for instance tracks values with </a:t>
            </a:r>
            <a:r>
              <a:rPr lang="en-US" dirty="0">
                <a:hlinkClick r:id="rId10" tooltip="Bit"/>
              </a:rPr>
              <a:t>bit</a:t>
            </a:r>
            <a:r>
              <a:rPr lang="en-US" dirty="0"/>
              <a:t> precision, while </a:t>
            </a:r>
            <a:r>
              <a:rPr lang="en-US" dirty="0" err="1">
                <a:hlinkClick r:id="rId11" tooltip="AddressSanitizer"/>
              </a:rPr>
              <a:t>AddressSanitizer</a:t>
            </a:r>
            <a:r>
              <a:rPr lang="en-US" dirty="0"/>
              <a:t>, part of the </a:t>
            </a:r>
            <a:r>
              <a:rPr lang="en-US" dirty="0">
                <a:hlinkClick r:id="rId12" tooltip="Clang"/>
              </a:rPr>
              <a:t>clang</a:t>
            </a:r>
            <a:r>
              <a:rPr lang="en-US" dirty="0"/>
              <a:t> compiler, is comparatively very fast. </a:t>
            </a:r>
            <a:r>
              <a:rPr lang="en-US" dirty="0" err="1"/>
              <a:t>Memcheck</a:t>
            </a:r>
            <a:r>
              <a:rPr lang="en-US" dirty="0"/>
              <a:t>, as all </a:t>
            </a:r>
            <a:r>
              <a:rPr lang="en-US" dirty="0" err="1"/>
              <a:t>Valgrind</a:t>
            </a:r>
            <a:r>
              <a:rPr lang="en-US" dirty="0"/>
              <a:t> tools, use </a:t>
            </a:r>
            <a:r>
              <a:rPr lang="en-US" dirty="0">
                <a:hlinkClick r:id="rId13" tooltip="Binary translation"/>
              </a:rPr>
              <a:t>binary translation</a:t>
            </a:r>
            <a:r>
              <a:rPr lang="en-US" dirty="0"/>
              <a:t> and </a:t>
            </a:r>
            <a:r>
              <a:rPr lang="en-US" dirty="0">
                <a:hlinkClick r:id="rId14" tooltip="Instrumentation (computer programming)"/>
              </a:rPr>
              <a:t>instrumentation</a:t>
            </a:r>
            <a:r>
              <a:rPr lang="en-US" dirty="0"/>
              <a:t> to run code manipulating the shadow memory corresponding to program memory use. </a:t>
            </a:r>
            <a:r>
              <a:rPr lang="en-US" dirty="0" err="1"/>
              <a:t>AddressSanitizer</a:t>
            </a:r>
            <a:r>
              <a:rPr lang="en-US" dirty="0"/>
              <a:t> on the other hand is created on compile-time and inserts error-checking code inline into a program during compilation. Its shadow-memory implementation uses a huge reservation of virtual memory for its shadow memory, giving very different performance characteristics.</a:t>
            </a:r>
          </a:p>
          <a:p>
            <a:endParaRPr lang="en-US" sz="1200" i="0" kern="1200" dirty="0">
              <a:solidFill>
                <a:schemeClr val="tx1"/>
              </a:solidFill>
              <a:effectLst/>
              <a:latin typeface="Arial" panose="020B0604020202020204" pitchFamily="34" charset="0"/>
              <a:ea typeface="+mn-ea"/>
              <a:cs typeface="+mn-cs"/>
            </a:endParaRPr>
          </a:p>
          <a:p>
            <a:br>
              <a:rPr lang="en-US" sz="1200" i="0" kern="1200" dirty="0">
                <a:solidFill>
                  <a:schemeClr val="tx1"/>
                </a:solidFill>
                <a:effectLst/>
                <a:latin typeface="Arial" panose="020B0604020202020204" pitchFamily="34" charset="0"/>
                <a:ea typeface="+mn-ea"/>
                <a:cs typeface="+mn-cs"/>
              </a:rPr>
            </a:b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13</a:t>
            </a:fld>
            <a:endParaRPr lang="en-US" dirty="0"/>
          </a:p>
        </p:txBody>
      </p:sp>
    </p:spTree>
    <p:extLst>
      <p:ext uri="{BB962C8B-B14F-4D97-AF65-F5344CB8AC3E}">
        <p14:creationId xmlns:p14="http://schemas.microsoft.com/office/powerpoint/2010/main" val="3210393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a:solidFill>
                  <a:schemeClr val="tx1"/>
                </a:solidFill>
                <a:effectLst/>
                <a:latin typeface="Arial" panose="020B0604020202020204" pitchFamily="34" charset="0"/>
                <a:ea typeface="+mn-ea"/>
                <a:cs typeface="+mn-cs"/>
              </a:rPr>
              <a:t>https://en.wikipedia.org/wiki/Shadow_memory</a:t>
            </a:r>
          </a:p>
          <a:p>
            <a:r>
              <a:rPr lang="en-US" b="1" dirty="0"/>
              <a:t>Shadow memory</a:t>
            </a:r>
            <a:r>
              <a:rPr lang="en-US" dirty="0"/>
              <a:t> is a technique used to track and store information on </a:t>
            </a:r>
            <a:r>
              <a:rPr lang="en-US" dirty="0">
                <a:hlinkClick r:id="rId3" tooltip="Computer memory"/>
              </a:rPr>
              <a:t>computer memory</a:t>
            </a:r>
            <a:r>
              <a:rPr lang="en-US" dirty="0"/>
              <a:t> used by a </a:t>
            </a:r>
            <a:r>
              <a:rPr lang="en-US" dirty="0">
                <a:hlinkClick r:id="rId4" tooltip="Computer program"/>
              </a:rPr>
              <a:t>program</a:t>
            </a:r>
            <a:r>
              <a:rPr lang="en-US" dirty="0"/>
              <a:t> during its execution. Shadow memory consists of shadow bytes that map to individual bits or one or more bytes in main memory. These shadow bytes are typically invisible to the original program and are used to record information about the original piece of data.</a:t>
            </a:r>
          </a:p>
          <a:p>
            <a:r>
              <a:rPr lang="en-US" dirty="0"/>
              <a:t>The technique is utilized by memory-error checkers that can store information on which parts of memory have been allocated to the program being checked. This shadow memory is then used for detecting and reporting incorrect accesses of memory, even though the program may not be crashing due to a </a:t>
            </a:r>
            <a:r>
              <a:rPr lang="en-US" dirty="0">
                <a:hlinkClick r:id="rId5" tooltip="Segmentation fault"/>
              </a:rPr>
              <a:t>segmentation fault</a:t>
            </a:r>
            <a:r>
              <a:rPr lang="en-US" dirty="0"/>
              <a:t> or similar. An error checker may also store additional information on memory such as which bits have defined and which ones do not. </a:t>
            </a:r>
            <a:r>
              <a:rPr lang="en-US" dirty="0" err="1">
                <a:hlinkClick r:id="rId6" tooltip="Memcheck (page does not exist)"/>
              </a:rPr>
              <a:t>Memcheck</a:t>
            </a:r>
            <a:r>
              <a:rPr lang="en-US" dirty="0"/>
              <a:t>, part of the </a:t>
            </a:r>
            <a:r>
              <a:rPr lang="en-US" dirty="0" err="1">
                <a:hlinkClick r:id="rId7" tooltip="Valgrind"/>
              </a:rPr>
              <a:t>Valgrind</a:t>
            </a:r>
            <a:r>
              <a:rPr lang="en-US" dirty="0"/>
              <a:t> suite uses this to detect undefined behavior resulting from acting on or printing undefined memory values.</a:t>
            </a:r>
          </a:p>
          <a:p>
            <a:r>
              <a:rPr lang="en-US" dirty="0"/>
              <a:t>Use of shadow memory is however not limited to memory-error checkers, as what information is stored in these shadow bytes is not fixed. It is for instance used by </a:t>
            </a:r>
            <a:r>
              <a:rPr lang="en-US" dirty="0" err="1">
                <a:hlinkClick r:id="rId8" tooltip="ThreadSanitizer (page does not exist)"/>
              </a:rPr>
              <a:t>ThreadSanitizer</a:t>
            </a:r>
            <a:r>
              <a:rPr lang="en-US" dirty="0"/>
              <a:t>, a </a:t>
            </a:r>
            <a:r>
              <a:rPr lang="en-US" dirty="0">
                <a:hlinkClick r:id="rId9" tooltip="Data race"/>
              </a:rPr>
              <a:t>data race</a:t>
            </a:r>
            <a:r>
              <a:rPr lang="en-US" dirty="0"/>
              <a:t> detector.</a:t>
            </a:r>
          </a:p>
          <a:p>
            <a:r>
              <a:rPr lang="en-US" dirty="0"/>
              <a:t>Shadow memory can be both implemented and used a lot of different ways, and have different performance characteristics. </a:t>
            </a:r>
            <a:r>
              <a:rPr lang="en-US" dirty="0" err="1"/>
              <a:t>Memcheck</a:t>
            </a:r>
            <a:r>
              <a:rPr lang="en-US" dirty="0"/>
              <a:t> for instance tracks values with </a:t>
            </a:r>
            <a:r>
              <a:rPr lang="en-US" dirty="0">
                <a:hlinkClick r:id="rId10" tooltip="Bit"/>
              </a:rPr>
              <a:t>bit</a:t>
            </a:r>
            <a:r>
              <a:rPr lang="en-US" dirty="0"/>
              <a:t> precision, while </a:t>
            </a:r>
            <a:r>
              <a:rPr lang="en-US" dirty="0" err="1">
                <a:hlinkClick r:id="rId11" tooltip="AddressSanitizer"/>
              </a:rPr>
              <a:t>AddressSanitizer</a:t>
            </a:r>
            <a:r>
              <a:rPr lang="en-US" dirty="0"/>
              <a:t>, part of the </a:t>
            </a:r>
            <a:r>
              <a:rPr lang="en-US" dirty="0">
                <a:hlinkClick r:id="rId12" tooltip="Clang"/>
              </a:rPr>
              <a:t>clang</a:t>
            </a:r>
            <a:r>
              <a:rPr lang="en-US" dirty="0"/>
              <a:t> compiler, is comparatively very fast. </a:t>
            </a:r>
            <a:r>
              <a:rPr lang="en-US" dirty="0" err="1"/>
              <a:t>Memcheck</a:t>
            </a:r>
            <a:r>
              <a:rPr lang="en-US" dirty="0"/>
              <a:t>, as all </a:t>
            </a:r>
            <a:r>
              <a:rPr lang="en-US" dirty="0" err="1"/>
              <a:t>Valgrind</a:t>
            </a:r>
            <a:r>
              <a:rPr lang="en-US" dirty="0"/>
              <a:t> tools, use </a:t>
            </a:r>
            <a:r>
              <a:rPr lang="en-US" dirty="0">
                <a:hlinkClick r:id="rId13" tooltip="Binary translation"/>
              </a:rPr>
              <a:t>binary translation</a:t>
            </a:r>
            <a:r>
              <a:rPr lang="en-US" dirty="0"/>
              <a:t> and </a:t>
            </a:r>
            <a:r>
              <a:rPr lang="en-US" dirty="0">
                <a:hlinkClick r:id="rId14" tooltip="Instrumentation (computer programming)"/>
              </a:rPr>
              <a:t>instrumentation</a:t>
            </a:r>
            <a:r>
              <a:rPr lang="en-US" dirty="0"/>
              <a:t> to run code manipulating the shadow memory corresponding to program memory use. </a:t>
            </a:r>
            <a:r>
              <a:rPr lang="en-US" dirty="0" err="1"/>
              <a:t>AddressSanitizer</a:t>
            </a:r>
            <a:r>
              <a:rPr lang="en-US" dirty="0"/>
              <a:t> on the other hand is created on compile-time and inserts error-checking code inline into a program during compilation. Its shadow-memory implementation uses a huge reservation of virtual memory for its shadow memory, giving very different performance characteristics.</a:t>
            </a:r>
          </a:p>
          <a:p>
            <a:endParaRPr lang="en-US" sz="1200" i="0" kern="1200" dirty="0">
              <a:solidFill>
                <a:schemeClr val="tx1"/>
              </a:solidFill>
              <a:effectLst/>
              <a:latin typeface="Arial" panose="020B0604020202020204" pitchFamily="34" charset="0"/>
              <a:ea typeface="+mn-ea"/>
              <a:cs typeface="+mn-cs"/>
            </a:endParaRPr>
          </a:p>
          <a:p>
            <a:br>
              <a:rPr lang="en-US" sz="1200" i="0" kern="1200" dirty="0">
                <a:solidFill>
                  <a:schemeClr val="tx1"/>
                </a:solidFill>
                <a:effectLst/>
                <a:latin typeface="Arial" panose="020B0604020202020204" pitchFamily="34" charset="0"/>
                <a:ea typeface="+mn-ea"/>
                <a:cs typeface="+mn-cs"/>
              </a:rPr>
            </a:b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14</a:t>
            </a:fld>
            <a:endParaRPr lang="en-US" dirty="0"/>
          </a:p>
        </p:txBody>
      </p:sp>
    </p:spTree>
    <p:extLst>
      <p:ext uri="{BB962C8B-B14F-4D97-AF65-F5344CB8AC3E}">
        <p14:creationId xmlns:p14="http://schemas.microsoft.com/office/powerpoint/2010/main" val="2154417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4BBE6-7AA3-4D2D-9A9A-BCBEF3E71E1F}"/>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D37FDB9-F369-4B91-9A52-A75B97A6C5E1}"/>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440387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Bulleted Tex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EE2556C5-CE8C-6547-B838-EA80C61A4AF7}" type="slidenum">
              <a:rPr lang="en-US" smtClean="0"/>
              <a:pPr/>
              <a:t>‹#›</a:t>
            </a:fld>
            <a:endParaRPr lang="en-US" dirty="0"/>
          </a:p>
        </p:txBody>
      </p:sp>
      <p:sp>
        <p:nvSpPr>
          <p:cNvPr id="7" name="Title 6"/>
          <p:cNvSpPr>
            <a:spLocks noGrp="1"/>
          </p:cNvSpPr>
          <p:nvPr>
            <p:ph type="title" hasCustomPrompt="1"/>
          </p:nvPr>
        </p:nvSpPr>
        <p:spPr>
          <a:xfrm>
            <a:off x="607484" y="411797"/>
            <a:ext cx="10972800" cy="1158240"/>
          </a:xfrm>
        </p:spPr>
        <p:txBody>
          <a:bodyPr/>
          <a:lstStyle>
            <a:lvl1pPr>
              <a:defRPr b="0" i="0" baseline="0">
                <a:solidFill>
                  <a:schemeClr val="tx2"/>
                </a:solidFill>
                <a:latin typeface="+mj-lt"/>
                <a:cs typeface="Arial" panose="020B0604020202020204" pitchFamily="34" charset="0"/>
              </a:defRPr>
            </a:lvl1pPr>
          </a:lstStyle>
          <a:p>
            <a:r>
              <a:rPr lang="en-US" dirty="0"/>
              <a:t>28pt Intel Clear Headline</a:t>
            </a:r>
          </a:p>
        </p:txBody>
      </p:sp>
      <p:sp>
        <p:nvSpPr>
          <p:cNvPr id="9" name="Content Placeholder 8"/>
          <p:cNvSpPr>
            <a:spLocks noGrp="1"/>
          </p:cNvSpPr>
          <p:nvPr>
            <p:ph sz="quarter" idx="13" hasCustomPrompt="1"/>
          </p:nvPr>
        </p:nvSpPr>
        <p:spPr>
          <a:xfrm>
            <a:off x="607484" y="1604434"/>
            <a:ext cx="10970683" cy="4567767"/>
          </a:xfrm>
        </p:spPr>
        <p:txBody>
          <a:bodyPr/>
          <a:lstStyle>
            <a:lvl1pPr>
              <a:defRPr>
                <a:solidFill>
                  <a:srgbClr val="0071C5"/>
                </a:solidFill>
              </a:defRPr>
            </a:lvl1pPr>
            <a:lvl2pPr>
              <a:defRPr sz="2400">
                <a:solidFill>
                  <a:schemeClr val="tx2"/>
                </a:solidFill>
              </a:defRPr>
            </a:lvl2pPr>
            <a:lvl3pPr>
              <a:defRPr sz="2133">
                <a:solidFill>
                  <a:schemeClr val="tx2"/>
                </a:solidFill>
              </a:defRPr>
            </a:lvl3pPr>
            <a:lvl4pPr>
              <a:defRPr sz="1867">
                <a:solidFill>
                  <a:schemeClr val="tx2"/>
                </a:solidFill>
              </a:defRPr>
            </a:lvl4pPr>
            <a:lvl5pPr>
              <a:defRPr sz="1600">
                <a:solidFill>
                  <a:schemeClr val="tx2"/>
                </a:solidFill>
              </a:defRPr>
            </a:lvl5pPr>
          </a:lstStyle>
          <a:p>
            <a:pPr lvl="0"/>
            <a:r>
              <a:rPr lang="en-US" dirty="0"/>
              <a:t>18pt Intel Clear body text</a:t>
            </a:r>
          </a:p>
          <a:p>
            <a:pPr lvl="1"/>
            <a:r>
              <a:rPr lang="en-US" dirty="0"/>
              <a:t>18pt Intel Clear bullet one</a:t>
            </a:r>
          </a:p>
          <a:p>
            <a:pPr lvl="2"/>
            <a:r>
              <a:rPr lang="en-US" dirty="0"/>
              <a:t>16pt Intel Clear sub-bullet</a:t>
            </a:r>
          </a:p>
          <a:p>
            <a:pPr lvl="3"/>
            <a:r>
              <a:rPr lang="en-US" dirty="0"/>
              <a:t>14pt Intel Clear fourth level</a:t>
            </a:r>
          </a:p>
          <a:p>
            <a:pPr lvl="4"/>
            <a:r>
              <a:rPr lang="en-US" dirty="0"/>
              <a:t>12pt Intel Clear fifth level</a:t>
            </a:r>
          </a:p>
        </p:txBody>
      </p:sp>
    </p:spTree>
    <p:extLst>
      <p:ext uri="{BB962C8B-B14F-4D97-AF65-F5344CB8AC3E}">
        <p14:creationId xmlns:p14="http://schemas.microsoft.com/office/powerpoint/2010/main" val="3229504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7860447"/>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irrorer/afl/blob/master/docs/notes_for_asan.txt"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lwn.net/Articles/677764/" TargetMode="External"/><Relationship Id="rId5" Type="http://schemas.openxmlformats.org/officeDocument/2006/relationships/hyperlink" Target="https://github.com/google/syzkaller" TargetMode="External"/><Relationship Id="rId4" Type="http://schemas.openxmlformats.org/officeDocument/2006/relationships/hyperlink" Target="http://llvm.org/docs/LibFuzzer.html"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hyperlink" Target="https://clang.llvm.org/docs/AddressSanitizer.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groups.google.com/forum/#!topic/address-sanitizer/w9qmQ6TF4Ck"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github.com/torvalds/linux"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developer.apple.com/videos/play/wwdc2015/413/"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bugzilla.tianocore.org/show_bug.cgi?id=639" TargetMode="External"/><Relationship Id="rId13" Type="http://schemas.openxmlformats.org/officeDocument/2006/relationships/hyperlink" Target="https://bugzilla.tianocore.org/show_bug.cgi?id=695" TargetMode="External"/><Relationship Id="rId18" Type="http://schemas.openxmlformats.org/officeDocument/2006/relationships/hyperlink" Target="https://bugzilla.tianocore.org/show_bug.cgi?id=704" TargetMode="External"/><Relationship Id="rId3" Type="http://schemas.openxmlformats.org/officeDocument/2006/relationships/hyperlink" Target="https://bugzilla.tianocore.org/show_bug.cgi?id=566" TargetMode="External"/><Relationship Id="rId21" Type="http://schemas.openxmlformats.org/officeDocument/2006/relationships/hyperlink" Target="https://bugzilla.tianocore.org/show_bug.cgi?id=742" TargetMode="External"/><Relationship Id="rId7" Type="http://schemas.openxmlformats.org/officeDocument/2006/relationships/hyperlink" Target="https://bugzilla.tianocore.org/show_bug.cgi?id=638" TargetMode="External"/><Relationship Id="rId12" Type="http://schemas.openxmlformats.org/officeDocument/2006/relationships/hyperlink" Target="https://bugzilla.tianocore.org/show_bug.cgi?id=690" TargetMode="External"/><Relationship Id="rId17" Type="http://schemas.openxmlformats.org/officeDocument/2006/relationships/hyperlink" Target="https://bugzilla.tianocore.org/show_bug.cgi?id=702" TargetMode="External"/><Relationship Id="rId2" Type="http://schemas.openxmlformats.org/officeDocument/2006/relationships/hyperlink" Target="https://bugzilla.tianocore.org/show_bug.cgi?id=567" TargetMode="External"/><Relationship Id="rId16" Type="http://schemas.openxmlformats.org/officeDocument/2006/relationships/hyperlink" Target="https://bugzilla.tianocore.org/show_bug.cgi?id=699" TargetMode="External"/><Relationship Id="rId20" Type="http://schemas.openxmlformats.org/officeDocument/2006/relationships/hyperlink" Target="https://bugzilla.tianocore.org/show_bug.cgi?id=733" TargetMode="External"/><Relationship Id="rId1" Type="http://schemas.openxmlformats.org/officeDocument/2006/relationships/slideLayout" Target="../slideLayouts/slideLayout2.xml"/><Relationship Id="rId6" Type="http://schemas.openxmlformats.org/officeDocument/2006/relationships/hyperlink" Target="https://bugzilla.tianocore.org/show_bug.cgi?id=640" TargetMode="External"/><Relationship Id="rId11" Type="http://schemas.openxmlformats.org/officeDocument/2006/relationships/hyperlink" Target="https://bugzilla.tianocore.org/show_bug.cgi?id=601" TargetMode="External"/><Relationship Id="rId5" Type="http://schemas.openxmlformats.org/officeDocument/2006/relationships/hyperlink" Target="https://bugzilla.tianocore.org/show_bug.cgi?id=749" TargetMode="External"/><Relationship Id="rId15" Type="http://schemas.openxmlformats.org/officeDocument/2006/relationships/hyperlink" Target="https://bugzilla.tianocore.org/show_bug.cgi?id=698" TargetMode="External"/><Relationship Id="rId23" Type="http://schemas.openxmlformats.org/officeDocument/2006/relationships/hyperlink" Target="https://bugzilla.tianocore.org/show_bug.cgi?id=883" TargetMode="External"/><Relationship Id="rId10" Type="http://schemas.openxmlformats.org/officeDocument/2006/relationships/hyperlink" Target="https://bugzilla.tianocore.org/show_bug.cgi?id=654" TargetMode="External"/><Relationship Id="rId19" Type="http://schemas.openxmlformats.org/officeDocument/2006/relationships/hyperlink" Target="https://bugzilla.tianocore.org/show_bug.cgi?id=705" TargetMode="External"/><Relationship Id="rId4" Type="http://schemas.openxmlformats.org/officeDocument/2006/relationships/hyperlink" Target="https://bugzilla.tianocore.org/show_bug.cgi?id=547" TargetMode="External"/><Relationship Id="rId9" Type="http://schemas.openxmlformats.org/officeDocument/2006/relationships/hyperlink" Target="https://bugzilla.tianocore.org/show_bug.cgi?id=637" TargetMode="External"/><Relationship Id="rId14" Type="http://schemas.openxmlformats.org/officeDocument/2006/relationships/hyperlink" Target="https://bugzilla.tianocore.org/show_bug.cgi?id=697" TargetMode="External"/><Relationship Id="rId22" Type="http://schemas.openxmlformats.org/officeDocument/2006/relationships/hyperlink" Target="https://bugzilla.tianocore.org/show_bug.cgi?id=783" TargetMode="External"/></Relationships>
</file>

<file path=ppt/slides/_rels/slide6.xml.rels><?xml version="1.0" encoding="UTF-8" standalone="yes"?>
<Relationships xmlns="http://schemas.openxmlformats.org/package/2006/relationships"><Relationship Id="rId2" Type="http://schemas.openxmlformats.org/officeDocument/2006/relationships/hyperlink" Target="https://vthsd.intel.com/hsd/tiano/tracker/default.aspx?tracker_id=220133&amp;hsdmsgstr=1"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4937" y="1742313"/>
            <a:ext cx="11083071" cy="1470025"/>
          </a:xfrm>
        </p:spPr>
        <p:txBody>
          <a:bodyPr anchor="t"/>
          <a:lstStyle/>
          <a:p>
            <a:r>
              <a:rPr lang="en-US" sz="3200" dirty="0"/>
              <a:t>Edk2 Address Sanitizer and Undefined Behavior Sanitizer</a:t>
            </a:r>
            <a:endParaRPr lang="en-US" sz="3200" dirty="0">
              <a:latin typeface="Intel Clear" panose="020B0604020203020204" pitchFamily="34" charset="0"/>
              <a:ea typeface="Intel Clear" panose="020B0604020203020204" pitchFamily="34" charset="0"/>
              <a:cs typeface="Intel Clear" panose="020B0604020203020204" pitchFamily="34" charset="0"/>
            </a:endParaRPr>
          </a:p>
        </p:txBody>
      </p:sp>
      <p:sp>
        <p:nvSpPr>
          <p:cNvPr id="3" name="Subtitle 2"/>
          <p:cNvSpPr>
            <a:spLocks noGrp="1"/>
          </p:cNvSpPr>
          <p:nvPr>
            <p:ph type="subTitle" idx="1"/>
          </p:nvPr>
        </p:nvSpPr>
        <p:spPr>
          <a:xfrm>
            <a:off x="1955780" y="3715017"/>
            <a:ext cx="8440283" cy="1233813"/>
          </a:xfrm>
        </p:spPr>
        <p:txBody>
          <a:bodyPr/>
          <a:lstStyle/>
          <a:p>
            <a:pPr algn="l"/>
            <a:r>
              <a:rPr lang="en-US" b="0" dirty="0"/>
              <a:t>Shi Steven</a:t>
            </a:r>
          </a:p>
          <a:p>
            <a:pPr algn="l"/>
            <a:r>
              <a:rPr lang="en-US" dirty="0"/>
              <a:t>Oct, 2017</a:t>
            </a:r>
          </a:p>
        </p:txBody>
      </p:sp>
    </p:spTree>
    <p:extLst>
      <p:ext uri="{BB962C8B-B14F-4D97-AF65-F5344CB8AC3E}">
        <p14:creationId xmlns:p14="http://schemas.microsoft.com/office/powerpoint/2010/main" val="461634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10</a:t>
            </a:fld>
            <a:endParaRPr lang="en-US" dirty="0"/>
          </a:p>
        </p:txBody>
      </p:sp>
      <p:sp>
        <p:nvSpPr>
          <p:cNvPr id="3" name="Title 2"/>
          <p:cNvSpPr>
            <a:spLocks noGrp="1"/>
          </p:cNvSpPr>
          <p:nvPr>
            <p:ph type="title"/>
          </p:nvPr>
        </p:nvSpPr>
        <p:spPr>
          <a:xfrm>
            <a:off x="607484" y="193643"/>
            <a:ext cx="10972800" cy="1158240"/>
          </a:xfrm>
        </p:spPr>
        <p:txBody>
          <a:bodyPr/>
          <a:lstStyle/>
          <a:p>
            <a:r>
              <a:rPr lang="en-US" sz="3200" dirty="0" err="1"/>
              <a:t>AddressSanitizer</a:t>
            </a:r>
            <a:r>
              <a:rPr lang="en-US" sz="3200" dirty="0"/>
              <a:t> (</a:t>
            </a:r>
            <a:r>
              <a:rPr lang="en-US" sz="3200" dirty="0" err="1"/>
              <a:t>a.k.a</a:t>
            </a:r>
            <a:r>
              <a:rPr lang="en-US" sz="3200" dirty="0"/>
              <a:t> </a:t>
            </a:r>
            <a:r>
              <a:rPr lang="en-US" sz="3200" dirty="0" err="1"/>
              <a:t>Asan</a:t>
            </a:r>
            <a:r>
              <a:rPr lang="en-US" sz="3200" dirty="0"/>
              <a:t>) is very important to </a:t>
            </a:r>
            <a:r>
              <a:rPr lang="en-US" sz="3200" dirty="0" err="1"/>
              <a:t>Fuzzers</a:t>
            </a:r>
            <a:endParaRPr lang="en-US" sz="3200" dirty="0"/>
          </a:p>
        </p:txBody>
      </p:sp>
      <p:sp>
        <p:nvSpPr>
          <p:cNvPr id="4" name="Content Placeholder 3"/>
          <p:cNvSpPr>
            <a:spLocks noGrp="1"/>
          </p:cNvSpPr>
          <p:nvPr>
            <p:ph sz="quarter" idx="13"/>
          </p:nvPr>
        </p:nvSpPr>
        <p:spPr>
          <a:xfrm>
            <a:off x="609601" y="1351883"/>
            <a:ext cx="10970683" cy="4567767"/>
          </a:xfrm>
        </p:spPr>
        <p:txBody>
          <a:bodyPr/>
          <a:lstStyle/>
          <a:p>
            <a:pPr lvl="1"/>
            <a:r>
              <a:rPr lang="en-US" dirty="0"/>
              <a:t>State-of-art </a:t>
            </a:r>
            <a:r>
              <a:rPr lang="en-US" dirty="0" err="1"/>
              <a:t>Fuzzers</a:t>
            </a:r>
            <a:r>
              <a:rPr lang="en-US" dirty="0"/>
              <a:t> support and even </a:t>
            </a:r>
            <a:r>
              <a:rPr lang="en-US" u="sng" dirty="0"/>
              <a:t>depend on</a:t>
            </a:r>
            <a:r>
              <a:rPr lang="en-US" dirty="0"/>
              <a:t> </a:t>
            </a:r>
            <a:r>
              <a:rPr lang="en-US" dirty="0" err="1"/>
              <a:t>Asan</a:t>
            </a:r>
            <a:endParaRPr lang="en-US" dirty="0"/>
          </a:p>
          <a:p>
            <a:pPr lvl="2"/>
            <a:r>
              <a:rPr lang="en-US" dirty="0"/>
              <a:t>AFL (support </a:t>
            </a:r>
            <a:r>
              <a:rPr lang="en-US" dirty="0" err="1"/>
              <a:t>Asan</a:t>
            </a:r>
            <a:r>
              <a:rPr lang="en-US" dirty="0"/>
              <a:t>)</a:t>
            </a:r>
          </a:p>
          <a:p>
            <a:pPr lvl="3"/>
            <a:r>
              <a:rPr lang="en-US" dirty="0">
                <a:hlinkClick r:id="rId3"/>
              </a:rPr>
              <a:t>https://github.com/mirrorer/afl/blob/master/docs/notes_for_asan.txt</a:t>
            </a:r>
            <a:r>
              <a:rPr lang="en-US" dirty="0"/>
              <a:t> </a:t>
            </a:r>
          </a:p>
          <a:p>
            <a:pPr lvl="3"/>
            <a:endParaRPr lang="en-US" dirty="0"/>
          </a:p>
          <a:p>
            <a:pPr lvl="2"/>
            <a:r>
              <a:rPr lang="en-US" dirty="0" err="1"/>
              <a:t>LibFuzzer</a:t>
            </a:r>
            <a:r>
              <a:rPr lang="en-US" dirty="0"/>
              <a:t> (nearly depend on </a:t>
            </a:r>
            <a:r>
              <a:rPr lang="en-US" dirty="0" err="1"/>
              <a:t>Asan</a:t>
            </a:r>
            <a:r>
              <a:rPr lang="en-US" dirty="0"/>
              <a:t>)</a:t>
            </a:r>
          </a:p>
          <a:p>
            <a:pPr lvl="3"/>
            <a:r>
              <a:rPr lang="en-US" dirty="0">
                <a:hlinkClick r:id="rId4"/>
              </a:rPr>
              <a:t>http://llvm.org/docs/LibFuzzer.html</a:t>
            </a:r>
            <a:r>
              <a:rPr lang="en-US" dirty="0"/>
              <a:t> </a:t>
            </a:r>
          </a:p>
          <a:p>
            <a:pPr lvl="3"/>
            <a:endParaRPr lang="en-US" dirty="0"/>
          </a:p>
          <a:p>
            <a:pPr lvl="2"/>
            <a:r>
              <a:rPr lang="en-US" dirty="0" err="1"/>
              <a:t>Syzkaller</a:t>
            </a:r>
            <a:r>
              <a:rPr lang="en-US" dirty="0"/>
              <a:t> (nearly depend on </a:t>
            </a:r>
            <a:r>
              <a:rPr lang="en-US" dirty="0" err="1"/>
              <a:t>KAsan</a:t>
            </a:r>
            <a:r>
              <a:rPr lang="en-US" dirty="0"/>
              <a:t>)</a:t>
            </a:r>
          </a:p>
          <a:p>
            <a:pPr lvl="3"/>
            <a:r>
              <a:rPr lang="en-US" dirty="0">
                <a:hlinkClick r:id="rId5"/>
              </a:rPr>
              <a:t>https://github.com/google/syzkaller</a:t>
            </a:r>
            <a:r>
              <a:rPr lang="en-US" dirty="0"/>
              <a:t> </a:t>
            </a:r>
          </a:p>
          <a:p>
            <a:pPr lvl="3"/>
            <a:r>
              <a:rPr lang="en-US" dirty="0">
                <a:hlinkClick r:id="rId6"/>
              </a:rPr>
              <a:t>https://lwn.net/Articles/677764/</a:t>
            </a:r>
            <a:r>
              <a:rPr lang="en-US" dirty="0"/>
              <a:t> </a:t>
            </a:r>
          </a:p>
          <a:p>
            <a:pPr lvl="2"/>
            <a:endParaRPr lang="en-US" dirty="0"/>
          </a:p>
          <a:p>
            <a:pPr lvl="2"/>
            <a:endParaRPr lang="en-US" dirty="0"/>
          </a:p>
          <a:p>
            <a:pPr lvl="1"/>
            <a:endParaRPr lang="en-US" u="sng" dirty="0"/>
          </a:p>
        </p:txBody>
      </p:sp>
    </p:spTree>
    <p:extLst>
      <p:ext uri="{BB962C8B-B14F-4D97-AF65-F5344CB8AC3E}">
        <p14:creationId xmlns:p14="http://schemas.microsoft.com/office/powerpoint/2010/main" val="1216169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11</a:t>
            </a:fld>
            <a:endParaRPr lang="en-US" dirty="0"/>
          </a:p>
        </p:txBody>
      </p:sp>
      <p:sp>
        <p:nvSpPr>
          <p:cNvPr id="3" name="Title 2"/>
          <p:cNvSpPr>
            <a:spLocks noGrp="1"/>
          </p:cNvSpPr>
          <p:nvPr>
            <p:ph type="title"/>
          </p:nvPr>
        </p:nvSpPr>
        <p:spPr/>
        <p:txBody>
          <a:bodyPr/>
          <a:lstStyle/>
          <a:p>
            <a:r>
              <a:rPr lang="en-US" dirty="0"/>
              <a:t>Our </a:t>
            </a:r>
            <a:r>
              <a:rPr lang="en-US" dirty="0" err="1"/>
              <a:t>Plan&amp;Tasks</a:t>
            </a:r>
            <a:r>
              <a:rPr lang="en-US" dirty="0"/>
              <a:t> – Edk2 Sanitizer Libs</a:t>
            </a:r>
          </a:p>
        </p:txBody>
      </p:sp>
      <p:pic>
        <p:nvPicPr>
          <p:cNvPr id="5" name="Picture 4"/>
          <p:cNvPicPr>
            <a:picLocks noChangeAspect="1"/>
          </p:cNvPicPr>
          <p:nvPr/>
        </p:nvPicPr>
        <p:blipFill>
          <a:blip r:embed="rId3"/>
          <a:stretch>
            <a:fillRect/>
          </a:stretch>
        </p:blipFill>
        <p:spPr>
          <a:xfrm>
            <a:off x="848293" y="1570037"/>
            <a:ext cx="7673339" cy="3907067"/>
          </a:xfrm>
          <a:prstGeom prst="rect">
            <a:avLst/>
          </a:prstGeom>
        </p:spPr>
      </p:pic>
      <p:sp>
        <p:nvSpPr>
          <p:cNvPr id="6" name="Flowchart: Multidocument 5"/>
          <p:cNvSpPr/>
          <p:nvPr/>
        </p:nvSpPr>
        <p:spPr>
          <a:xfrm>
            <a:off x="9177250" y="3136314"/>
            <a:ext cx="2128057" cy="1451956"/>
          </a:xfrm>
          <a:prstGeom prst="flowChartMultidocument">
            <a:avLst/>
          </a:prstGeom>
          <a:solidFill>
            <a:schemeClr val="tx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bg1"/>
                </a:solidFill>
              </a:rPr>
              <a:t>Edk2 </a:t>
            </a:r>
            <a:r>
              <a:rPr lang="en-US" sz="2400" dirty="0" err="1">
                <a:solidFill>
                  <a:schemeClr val="bg1"/>
                </a:solidFill>
              </a:rPr>
              <a:t>Sanlib</a:t>
            </a:r>
            <a:endParaRPr lang="en-US" sz="2400" dirty="0">
              <a:solidFill>
                <a:schemeClr val="bg1"/>
              </a:solidFill>
            </a:endParaRPr>
          </a:p>
        </p:txBody>
      </p:sp>
      <p:sp>
        <p:nvSpPr>
          <p:cNvPr id="9" name="Left-Right Arrow 8"/>
          <p:cNvSpPr/>
          <p:nvPr/>
        </p:nvSpPr>
        <p:spPr>
          <a:xfrm>
            <a:off x="8015979" y="3753514"/>
            <a:ext cx="1039352" cy="208532"/>
          </a:xfrm>
          <a:prstGeom prst="leftRightArrow">
            <a:avLst/>
          </a:prstGeom>
          <a:solidFill>
            <a:schemeClr val="tx2"/>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3783463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12</a:t>
            </a:fld>
            <a:endParaRPr lang="en-US" dirty="0"/>
          </a:p>
        </p:txBody>
      </p:sp>
      <p:sp>
        <p:nvSpPr>
          <p:cNvPr id="3" name="Title 2"/>
          <p:cNvSpPr>
            <a:spLocks noGrp="1"/>
          </p:cNvSpPr>
          <p:nvPr>
            <p:ph type="title"/>
          </p:nvPr>
        </p:nvSpPr>
        <p:spPr/>
        <p:txBody>
          <a:bodyPr/>
          <a:lstStyle/>
          <a:p>
            <a:r>
              <a:rPr lang="en-US" dirty="0" err="1"/>
              <a:t>Asan</a:t>
            </a:r>
            <a:r>
              <a:rPr lang="en-US" dirty="0"/>
              <a:t> Shadow memory for Object Isolation</a:t>
            </a:r>
          </a:p>
        </p:txBody>
      </p:sp>
      <p:pic>
        <p:nvPicPr>
          <p:cNvPr id="6" name="Picture 5"/>
          <p:cNvPicPr>
            <a:picLocks noChangeAspect="1"/>
          </p:cNvPicPr>
          <p:nvPr/>
        </p:nvPicPr>
        <p:blipFill>
          <a:blip r:embed="rId3"/>
          <a:stretch>
            <a:fillRect/>
          </a:stretch>
        </p:blipFill>
        <p:spPr>
          <a:xfrm>
            <a:off x="2978926" y="1828800"/>
            <a:ext cx="5697713" cy="4112029"/>
          </a:xfrm>
          <a:prstGeom prst="rect">
            <a:avLst/>
          </a:prstGeom>
        </p:spPr>
      </p:pic>
    </p:spTree>
    <p:extLst>
      <p:ext uri="{BB962C8B-B14F-4D97-AF65-F5344CB8AC3E}">
        <p14:creationId xmlns:p14="http://schemas.microsoft.com/office/powerpoint/2010/main" val="1346997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13</a:t>
            </a:fld>
            <a:endParaRPr lang="en-US" dirty="0"/>
          </a:p>
        </p:txBody>
      </p:sp>
      <p:sp>
        <p:nvSpPr>
          <p:cNvPr id="3" name="Title 2"/>
          <p:cNvSpPr>
            <a:spLocks noGrp="1"/>
          </p:cNvSpPr>
          <p:nvPr>
            <p:ph type="title"/>
          </p:nvPr>
        </p:nvSpPr>
        <p:spPr/>
        <p:txBody>
          <a:bodyPr/>
          <a:lstStyle/>
          <a:p>
            <a:r>
              <a:rPr lang="en-US" dirty="0" err="1"/>
              <a:t>ASan</a:t>
            </a:r>
            <a:r>
              <a:rPr lang="en-US" dirty="0"/>
              <a:t> Shadow memory for Object Isolation</a:t>
            </a:r>
          </a:p>
        </p:txBody>
      </p:sp>
      <p:pic>
        <p:nvPicPr>
          <p:cNvPr id="4" name="Picture 3"/>
          <p:cNvPicPr>
            <a:picLocks noChangeAspect="1"/>
          </p:cNvPicPr>
          <p:nvPr/>
        </p:nvPicPr>
        <p:blipFill>
          <a:blip r:embed="rId3"/>
          <a:stretch>
            <a:fillRect/>
          </a:stretch>
        </p:blipFill>
        <p:spPr>
          <a:xfrm>
            <a:off x="1568903" y="1451958"/>
            <a:ext cx="8998496" cy="4546917"/>
          </a:xfrm>
          <a:prstGeom prst="rect">
            <a:avLst/>
          </a:prstGeom>
        </p:spPr>
      </p:pic>
    </p:spTree>
    <p:extLst>
      <p:ext uri="{BB962C8B-B14F-4D97-AF65-F5344CB8AC3E}">
        <p14:creationId xmlns:p14="http://schemas.microsoft.com/office/powerpoint/2010/main" val="2391652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14</a:t>
            </a:fld>
            <a:endParaRPr lang="en-US" dirty="0"/>
          </a:p>
        </p:txBody>
      </p:sp>
      <p:sp>
        <p:nvSpPr>
          <p:cNvPr id="3" name="Title 2"/>
          <p:cNvSpPr>
            <a:spLocks noGrp="1"/>
          </p:cNvSpPr>
          <p:nvPr>
            <p:ph type="title"/>
          </p:nvPr>
        </p:nvSpPr>
        <p:spPr>
          <a:xfrm>
            <a:off x="607484" y="48755"/>
            <a:ext cx="10972800" cy="1158240"/>
          </a:xfrm>
        </p:spPr>
        <p:txBody>
          <a:bodyPr/>
          <a:lstStyle/>
          <a:p>
            <a:r>
              <a:rPr lang="en-US" dirty="0" err="1"/>
              <a:t>ASan</a:t>
            </a:r>
            <a:r>
              <a:rPr lang="en-US" dirty="0"/>
              <a:t> Shadow memory for Object Isolation</a:t>
            </a:r>
          </a:p>
        </p:txBody>
      </p:sp>
      <p:pic>
        <p:nvPicPr>
          <p:cNvPr id="5" name="Picture 4"/>
          <p:cNvPicPr>
            <a:picLocks noChangeAspect="1"/>
          </p:cNvPicPr>
          <p:nvPr/>
        </p:nvPicPr>
        <p:blipFill>
          <a:blip r:embed="rId3"/>
          <a:stretch>
            <a:fillRect/>
          </a:stretch>
        </p:blipFill>
        <p:spPr>
          <a:xfrm>
            <a:off x="361886" y="2416233"/>
            <a:ext cx="11513769" cy="1800200"/>
          </a:xfrm>
          <a:prstGeom prst="rect">
            <a:avLst/>
          </a:prstGeom>
        </p:spPr>
      </p:pic>
    </p:spTree>
    <p:extLst>
      <p:ext uri="{BB962C8B-B14F-4D97-AF65-F5344CB8AC3E}">
        <p14:creationId xmlns:p14="http://schemas.microsoft.com/office/powerpoint/2010/main" val="2297923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15</a:t>
            </a:fld>
            <a:endParaRPr lang="en-US" dirty="0"/>
          </a:p>
        </p:txBody>
      </p:sp>
      <p:sp>
        <p:nvSpPr>
          <p:cNvPr id="3" name="Title 2"/>
          <p:cNvSpPr>
            <a:spLocks noGrp="1"/>
          </p:cNvSpPr>
          <p:nvPr>
            <p:ph type="title"/>
          </p:nvPr>
        </p:nvSpPr>
        <p:spPr>
          <a:xfrm>
            <a:off x="607484" y="48755"/>
            <a:ext cx="10972800" cy="1158240"/>
          </a:xfrm>
        </p:spPr>
        <p:txBody>
          <a:bodyPr/>
          <a:lstStyle/>
          <a:p>
            <a:r>
              <a:rPr lang="en-US" dirty="0" err="1"/>
              <a:t>ASan</a:t>
            </a:r>
            <a:r>
              <a:rPr lang="en-US" dirty="0"/>
              <a:t> Shadow memory for Object Isolation</a:t>
            </a:r>
          </a:p>
        </p:txBody>
      </p:sp>
      <p:pic>
        <p:nvPicPr>
          <p:cNvPr id="6" name="Picture 5"/>
          <p:cNvPicPr>
            <a:picLocks noChangeAspect="1"/>
          </p:cNvPicPr>
          <p:nvPr/>
        </p:nvPicPr>
        <p:blipFill>
          <a:blip r:embed="rId3"/>
          <a:stretch>
            <a:fillRect/>
          </a:stretch>
        </p:blipFill>
        <p:spPr>
          <a:xfrm>
            <a:off x="1914411" y="845592"/>
            <a:ext cx="8016527" cy="5400073"/>
          </a:xfrm>
          <a:prstGeom prst="rect">
            <a:avLst/>
          </a:prstGeom>
        </p:spPr>
      </p:pic>
    </p:spTree>
    <p:extLst>
      <p:ext uri="{BB962C8B-B14F-4D97-AF65-F5344CB8AC3E}">
        <p14:creationId xmlns:p14="http://schemas.microsoft.com/office/powerpoint/2010/main" val="3982505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16</a:t>
            </a:fld>
            <a:endParaRPr lang="en-US" dirty="0"/>
          </a:p>
        </p:txBody>
      </p:sp>
      <p:sp>
        <p:nvSpPr>
          <p:cNvPr id="3" name="Title 2"/>
          <p:cNvSpPr>
            <a:spLocks noGrp="1"/>
          </p:cNvSpPr>
          <p:nvPr>
            <p:ph type="title"/>
          </p:nvPr>
        </p:nvSpPr>
        <p:spPr>
          <a:xfrm>
            <a:off x="607484" y="48755"/>
            <a:ext cx="10972800" cy="1158240"/>
          </a:xfrm>
        </p:spPr>
        <p:txBody>
          <a:bodyPr/>
          <a:lstStyle/>
          <a:p>
            <a:r>
              <a:rPr lang="en-US" dirty="0" err="1"/>
              <a:t>ASan</a:t>
            </a:r>
            <a:r>
              <a:rPr lang="en-US" dirty="0"/>
              <a:t> Shadow memory for Object Isolation</a:t>
            </a:r>
          </a:p>
        </p:txBody>
      </p:sp>
      <p:pic>
        <p:nvPicPr>
          <p:cNvPr id="4" name="Picture 3"/>
          <p:cNvPicPr>
            <a:picLocks noChangeAspect="1"/>
          </p:cNvPicPr>
          <p:nvPr/>
        </p:nvPicPr>
        <p:blipFill>
          <a:blip r:embed="rId3"/>
          <a:stretch>
            <a:fillRect/>
          </a:stretch>
        </p:blipFill>
        <p:spPr>
          <a:xfrm>
            <a:off x="1859936" y="907296"/>
            <a:ext cx="8015585" cy="5365504"/>
          </a:xfrm>
          <a:prstGeom prst="rect">
            <a:avLst/>
          </a:prstGeom>
        </p:spPr>
      </p:pic>
    </p:spTree>
    <p:extLst>
      <p:ext uri="{BB962C8B-B14F-4D97-AF65-F5344CB8AC3E}">
        <p14:creationId xmlns:p14="http://schemas.microsoft.com/office/powerpoint/2010/main" val="3624848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17</a:t>
            </a:fld>
            <a:endParaRPr lang="en-US" dirty="0"/>
          </a:p>
        </p:txBody>
      </p:sp>
      <p:sp>
        <p:nvSpPr>
          <p:cNvPr id="3" name="Title 2"/>
          <p:cNvSpPr>
            <a:spLocks noGrp="1"/>
          </p:cNvSpPr>
          <p:nvPr>
            <p:ph type="title"/>
          </p:nvPr>
        </p:nvSpPr>
        <p:spPr>
          <a:xfrm>
            <a:off x="618275" y="223116"/>
            <a:ext cx="10972800" cy="1158240"/>
          </a:xfrm>
        </p:spPr>
        <p:txBody>
          <a:bodyPr/>
          <a:lstStyle/>
          <a:p>
            <a:r>
              <a:rPr lang="en-US" dirty="0"/>
              <a:t>Compiler Instrumentation of the Stack</a:t>
            </a:r>
          </a:p>
        </p:txBody>
      </p:sp>
      <p:pic>
        <p:nvPicPr>
          <p:cNvPr id="6" name="Picture 5"/>
          <p:cNvPicPr>
            <a:picLocks noChangeAspect="1"/>
          </p:cNvPicPr>
          <p:nvPr/>
        </p:nvPicPr>
        <p:blipFill>
          <a:blip r:embed="rId3"/>
          <a:stretch>
            <a:fillRect/>
          </a:stretch>
        </p:blipFill>
        <p:spPr>
          <a:xfrm>
            <a:off x="1497517" y="1520555"/>
            <a:ext cx="9088020" cy="4764996"/>
          </a:xfrm>
          <a:prstGeom prst="rect">
            <a:avLst/>
          </a:prstGeom>
        </p:spPr>
      </p:pic>
    </p:spTree>
    <p:extLst>
      <p:ext uri="{BB962C8B-B14F-4D97-AF65-F5344CB8AC3E}">
        <p14:creationId xmlns:p14="http://schemas.microsoft.com/office/powerpoint/2010/main" val="152682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18</a:t>
            </a:fld>
            <a:endParaRPr lang="en-US" dirty="0"/>
          </a:p>
        </p:txBody>
      </p:sp>
      <p:sp>
        <p:nvSpPr>
          <p:cNvPr id="3" name="Title 2"/>
          <p:cNvSpPr>
            <a:spLocks noGrp="1"/>
          </p:cNvSpPr>
          <p:nvPr>
            <p:ph type="title"/>
          </p:nvPr>
        </p:nvSpPr>
        <p:spPr>
          <a:xfrm>
            <a:off x="607484" y="152852"/>
            <a:ext cx="10972800" cy="1158240"/>
          </a:xfrm>
        </p:spPr>
        <p:txBody>
          <a:bodyPr/>
          <a:lstStyle/>
          <a:p>
            <a:r>
              <a:rPr lang="en-US"/>
              <a:t>Compiler Instrumentation of Globals</a:t>
            </a:r>
            <a:endParaRPr lang="en-US" dirty="0"/>
          </a:p>
        </p:txBody>
      </p:sp>
      <p:pic>
        <p:nvPicPr>
          <p:cNvPr id="5" name="Picture 4"/>
          <p:cNvPicPr>
            <a:picLocks noChangeAspect="1"/>
          </p:cNvPicPr>
          <p:nvPr/>
        </p:nvPicPr>
        <p:blipFill>
          <a:blip r:embed="rId2"/>
          <a:stretch>
            <a:fillRect/>
          </a:stretch>
        </p:blipFill>
        <p:spPr>
          <a:xfrm>
            <a:off x="1504708" y="1382018"/>
            <a:ext cx="8475469" cy="4891761"/>
          </a:xfrm>
          <a:prstGeom prst="rect">
            <a:avLst/>
          </a:prstGeom>
        </p:spPr>
      </p:pic>
    </p:spTree>
    <p:extLst>
      <p:ext uri="{BB962C8B-B14F-4D97-AF65-F5344CB8AC3E}">
        <p14:creationId xmlns:p14="http://schemas.microsoft.com/office/powerpoint/2010/main" val="3242447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19</a:t>
            </a:fld>
            <a:endParaRPr lang="en-US" dirty="0"/>
          </a:p>
        </p:txBody>
      </p:sp>
      <p:sp>
        <p:nvSpPr>
          <p:cNvPr id="3" name="Title 2"/>
          <p:cNvSpPr>
            <a:spLocks noGrp="1"/>
          </p:cNvSpPr>
          <p:nvPr>
            <p:ph type="title"/>
          </p:nvPr>
        </p:nvSpPr>
        <p:spPr>
          <a:xfrm>
            <a:off x="607484" y="48755"/>
            <a:ext cx="10972800" cy="1158240"/>
          </a:xfrm>
        </p:spPr>
        <p:txBody>
          <a:bodyPr/>
          <a:lstStyle/>
          <a:p>
            <a:r>
              <a:rPr lang="en-US" dirty="0" err="1"/>
              <a:t>ASan</a:t>
            </a:r>
            <a:r>
              <a:rPr lang="en-US" dirty="0"/>
              <a:t> Custom </a:t>
            </a:r>
            <a:r>
              <a:rPr lang="en-US" dirty="0" err="1"/>
              <a:t>Malloc</a:t>
            </a:r>
            <a:r>
              <a:rPr lang="en-US" dirty="0"/>
              <a:t> Implementation</a:t>
            </a:r>
          </a:p>
        </p:txBody>
      </p:sp>
      <p:pic>
        <p:nvPicPr>
          <p:cNvPr id="4" name="Picture 3"/>
          <p:cNvPicPr>
            <a:picLocks noChangeAspect="1"/>
          </p:cNvPicPr>
          <p:nvPr/>
        </p:nvPicPr>
        <p:blipFill>
          <a:blip r:embed="rId3"/>
          <a:stretch>
            <a:fillRect/>
          </a:stretch>
        </p:blipFill>
        <p:spPr>
          <a:xfrm>
            <a:off x="1895301" y="2637080"/>
            <a:ext cx="7124664" cy="1948313"/>
          </a:xfrm>
          <a:prstGeom prst="rect">
            <a:avLst/>
          </a:prstGeom>
        </p:spPr>
      </p:pic>
      <p:pic>
        <p:nvPicPr>
          <p:cNvPr id="6" name="Picture 5"/>
          <p:cNvPicPr>
            <a:picLocks noChangeAspect="1"/>
          </p:cNvPicPr>
          <p:nvPr/>
        </p:nvPicPr>
        <p:blipFill>
          <a:blip r:embed="rId4"/>
          <a:stretch>
            <a:fillRect/>
          </a:stretch>
        </p:blipFill>
        <p:spPr>
          <a:xfrm>
            <a:off x="1895302" y="755673"/>
            <a:ext cx="7145916" cy="1472744"/>
          </a:xfrm>
          <a:prstGeom prst="rect">
            <a:avLst/>
          </a:prstGeom>
        </p:spPr>
      </p:pic>
      <p:sp>
        <p:nvSpPr>
          <p:cNvPr id="8" name="Rectangle 7"/>
          <p:cNvSpPr/>
          <p:nvPr/>
        </p:nvSpPr>
        <p:spPr>
          <a:xfrm>
            <a:off x="9397725" y="3165762"/>
            <a:ext cx="1787669" cy="461665"/>
          </a:xfrm>
          <a:prstGeom prst="rect">
            <a:avLst/>
          </a:prstGeom>
        </p:spPr>
        <p:txBody>
          <a:bodyPr wrap="none">
            <a:spAutoFit/>
          </a:bodyPr>
          <a:lstStyle/>
          <a:p>
            <a:r>
              <a:rPr lang="en-US" sz="2400" dirty="0" err="1"/>
              <a:t>Asan</a:t>
            </a:r>
            <a:r>
              <a:rPr lang="en-US" sz="2400" dirty="0"/>
              <a:t> </a:t>
            </a:r>
            <a:r>
              <a:rPr lang="en-US" sz="2400" dirty="0" err="1"/>
              <a:t>Molloc</a:t>
            </a:r>
            <a:r>
              <a:rPr lang="en-US" sz="2400" dirty="0"/>
              <a:t> </a:t>
            </a:r>
          </a:p>
        </p:txBody>
      </p:sp>
      <p:sp>
        <p:nvSpPr>
          <p:cNvPr id="9" name="Rectangle 8"/>
          <p:cNvSpPr/>
          <p:nvPr/>
        </p:nvSpPr>
        <p:spPr>
          <a:xfrm>
            <a:off x="9419229" y="1522333"/>
            <a:ext cx="2091535" cy="461665"/>
          </a:xfrm>
          <a:prstGeom prst="rect">
            <a:avLst/>
          </a:prstGeom>
        </p:spPr>
        <p:txBody>
          <a:bodyPr wrap="none">
            <a:spAutoFit/>
          </a:bodyPr>
          <a:lstStyle/>
          <a:p>
            <a:r>
              <a:rPr lang="en-US" sz="2400" dirty="0"/>
              <a:t>Default </a:t>
            </a:r>
            <a:r>
              <a:rPr lang="en-US" sz="2400" dirty="0" err="1"/>
              <a:t>Molloc</a:t>
            </a:r>
            <a:r>
              <a:rPr lang="en-US" sz="2400" dirty="0"/>
              <a:t> </a:t>
            </a:r>
          </a:p>
        </p:txBody>
      </p:sp>
      <p:pic>
        <p:nvPicPr>
          <p:cNvPr id="10" name="Picture 9"/>
          <p:cNvPicPr>
            <a:picLocks noChangeAspect="1"/>
          </p:cNvPicPr>
          <p:nvPr/>
        </p:nvPicPr>
        <p:blipFill>
          <a:blip r:embed="rId5"/>
          <a:stretch>
            <a:fillRect/>
          </a:stretch>
        </p:blipFill>
        <p:spPr>
          <a:xfrm>
            <a:off x="1895302" y="4811491"/>
            <a:ext cx="7223711" cy="1795823"/>
          </a:xfrm>
          <a:prstGeom prst="rect">
            <a:avLst/>
          </a:prstGeom>
        </p:spPr>
      </p:pic>
      <p:sp>
        <p:nvSpPr>
          <p:cNvPr id="11" name="Down Arrow 10"/>
          <p:cNvSpPr/>
          <p:nvPr/>
        </p:nvSpPr>
        <p:spPr>
          <a:xfrm>
            <a:off x="4810299" y="2325356"/>
            <a:ext cx="543099" cy="292059"/>
          </a:xfrm>
          <a:prstGeom prst="down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2" name="Rectangle 11"/>
          <p:cNvSpPr/>
          <p:nvPr/>
        </p:nvSpPr>
        <p:spPr>
          <a:xfrm>
            <a:off x="9419228" y="5216960"/>
            <a:ext cx="1413336" cy="461665"/>
          </a:xfrm>
          <a:prstGeom prst="rect">
            <a:avLst/>
          </a:prstGeom>
        </p:spPr>
        <p:txBody>
          <a:bodyPr wrap="none">
            <a:spAutoFit/>
          </a:bodyPr>
          <a:lstStyle/>
          <a:p>
            <a:r>
              <a:rPr lang="en-US" sz="2400" dirty="0" err="1"/>
              <a:t>Asan</a:t>
            </a:r>
            <a:r>
              <a:rPr lang="en-US" sz="2400" dirty="0"/>
              <a:t> Free</a:t>
            </a:r>
          </a:p>
        </p:txBody>
      </p:sp>
    </p:spTree>
    <p:extLst>
      <p:ext uri="{BB962C8B-B14F-4D97-AF65-F5344CB8AC3E}">
        <p14:creationId xmlns:p14="http://schemas.microsoft.com/office/powerpoint/2010/main" val="326415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2</a:t>
            </a:fld>
            <a:endParaRPr lang="en-US" dirty="0"/>
          </a:p>
        </p:txBody>
      </p:sp>
      <p:sp>
        <p:nvSpPr>
          <p:cNvPr id="3" name="Title 2"/>
          <p:cNvSpPr>
            <a:spLocks noGrp="1"/>
          </p:cNvSpPr>
          <p:nvPr>
            <p:ph type="title"/>
          </p:nvPr>
        </p:nvSpPr>
        <p:spPr>
          <a:xfrm>
            <a:off x="607193" y="127988"/>
            <a:ext cx="10972800" cy="1158240"/>
          </a:xfrm>
        </p:spPr>
        <p:txBody>
          <a:bodyPr/>
          <a:lstStyle/>
          <a:p>
            <a:r>
              <a:rPr lang="en-US" dirty="0"/>
              <a:t>Edk2 Address Sanitizer (</a:t>
            </a:r>
            <a:r>
              <a:rPr lang="en-US" dirty="0" err="1"/>
              <a:t>Asan</a:t>
            </a:r>
            <a:r>
              <a:rPr lang="en-US" dirty="0"/>
              <a:t>) </a:t>
            </a:r>
          </a:p>
        </p:txBody>
      </p:sp>
      <p:sp>
        <p:nvSpPr>
          <p:cNvPr id="4" name="Content Placeholder 3"/>
          <p:cNvSpPr>
            <a:spLocks noGrp="1"/>
          </p:cNvSpPr>
          <p:nvPr>
            <p:ph sz="quarter" idx="13"/>
          </p:nvPr>
        </p:nvSpPr>
        <p:spPr>
          <a:xfrm>
            <a:off x="186698" y="949613"/>
            <a:ext cx="11821239" cy="5208601"/>
          </a:xfrm>
        </p:spPr>
        <p:txBody>
          <a:bodyPr/>
          <a:lstStyle/>
          <a:p>
            <a:pPr marL="380990" lvl="1" indent="-380990"/>
            <a:r>
              <a:rPr lang="en-US" dirty="0"/>
              <a:t>A new build toolchain and library to enable LLVM address sanitizer in edk2</a:t>
            </a:r>
          </a:p>
          <a:p>
            <a:pPr marL="380990" lvl="1" indent="-380990"/>
            <a:r>
              <a:rPr lang="en-US" dirty="0">
                <a:hlinkClick r:id="rId3"/>
              </a:rPr>
              <a:t>https://clang.llvm.org/docs/AddressSanitizer.html</a:t>
            </a:r>
            <a:r>
              <a:rPr lang="en-US" dirty="0"/>
              <a:t> </a:t>
            </a:r>
          </a:p>
          <a:p>
            <a:pPr marL="380990" lvl="1" indent="-380990"/>
            <a:r>
              <a:rPr lang="en-US" dirty="0"/>
              <a:t>Detects memory access errors dynamically (e.g. buffer-overflow, Use-after-free)</a:t>
            </a:r>
          </a:p>
          <a:p>
            <a:pPr marL="380990" indent="-380990"/>
            <a:r>
              <a:rPr lang="en-US" dirty="0">
                <a:solidFill>
                  <a:schemeClr val="tx2"/>
                </a:solidFill>
              </a:rPr>
              <a:t>Already found many long-time existing (e.g. ~8 years) bugs</a:t>
            </a:r>
          </a:p>
        </p:txBody>
      </p:sp>
      <p:sp>
        <p:nvSpPr>
          <p:cNvPr id="6" name="Flowchart: Multidocument 5"/>
          <p:cNvSpPr/>
          <p:nvPr/>
        </p:nvSpPr>
        <p:spPr>
          <a:xfrm>
            <a:off x="5360382" y="3584650"/>
            <a:ext cx="1384437" cy="914452"/>
          </a:xfrm>
          <a:prstGeom prst="flowChartMultidocument">
            <a:avLst/>
          </a:prstGeom>
          <a:solidFill>
            <a:schemeClr val="bg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sz="1600" dirty="0">
                <a:solidFill>
                  <a:srgbClr val="0070C0"/>
                </a:solidFill>
              </a:rPr>
              <a:t>Edk2 </a:t>
            </a:r>
            <a:r>
              <a:rPr lang="en-US" sz="1600" dirty="0" err="1">
                <a:solidFill>
                  <a:srgbClr val="0070C0"/>
                </a:solidFill>
              </a:rPr>
              <a:t>ASanlib</a:t>
            </a:r>
            <a:endParaRPr lang="en-US" sz="1600" dirty="0">
              <a:solidFill>
                <a:srgbClr val="0070C0"/>
              </a:solidFill>
            </a:endParaRPr>
          </a:p>
        </p:txBody>
      </p:sp>
      <p:sp>
        <p:nvSpPr>
          <p:cNvPr id="8" name="Folded Corner 7"/>
          <p:cNvSpPr/>
          <p:nvPr/>
        </p:nvSpPr>
        <p:spPr>
          <a:xfrm>
            <a:off x="414271" y="4762513"/>
            <a:ext cx="1110165" cy="1258849"/>
          </a:xfrm>
          <a:prstGeom prst="foldedCorner">
            <a:avLst/>
          </a:prstGeom>
          <a:solidFill>
            <a:schemeClr val="bg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a:solidFill>
                  <a:srgbClr val="0070C0"/>
                </a:solidFill>
              </a:rPr>
              <a:t>Uefi</a:t>
            </a:r>
            <a:r>
              <a:rPr lang="en-US" sz="1600" dirty="0">
                <a:solidFill>
                  <a:srgbClr val="0070C0"/>
                </a:solidFill>
              </a:rPr>
              <a:t> Source code</a:t>
            </a: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9893" y="4531734"/>
            <a:ext cx="1981012" cy="1489628"/>
          </a:xfrm>
          <a:prstGeom prst="rect">
            <a:avLst/>
          </a:prstGeom>
        </p:spPr>
      </p:pic>
      <p:sp>
        <p:nvSpPr>
          <p:cNvPr id="12" name="Right Arrow 11"/>
          <p:cNvSpPr/>
          <p:nvPr/>
        </p:nvSpPr>
        <p:spPr>
          <a:xfrm>
            <a:off x="1823844" y="5276547"/>
            <a:ext cx="446048" cy="287176"/>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3" name="Right Arrow 12"/>
          <p:cNvSpPr/>
          <p:nvPr/>
        </p:nvSpPr>
        <p:spPr>
          <a:xfrm>
            <a:off x="4473928" y="5248348"/>
            <a:ext cx="446048" cy="287176"/>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4" name="Right Arrow 13"/>
          <p:cNvSpPr/>
          <p:nvPr/>
        </p:nvSpPr>
        <p:spPr>
          <a:xfrm rot="5400000">
            <a:off x="5726981" y="4675139"/>
            <a:ext cx="446048" cy="287176"/>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Rounded Rectangle 15"/>
          <p:cNvSpPr/>
          <p:nvPr/>
        </p:nvSpPr>
        <p:spPr>
          <a:xfrm>
            <a:off x="5069680" y="5041751"/>
            <a:ext cx="1799875" cy="860963"/>
          </a:xfrm>
          <a:prstGeom prst="roundRect">
            <a:avLst/>
          </a:prstGeom>
          <a:solidFill>
            <a:schemeClr val="bg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a:solidFill>
                  <a:srgbClr val="0070C0"/>
                </a:solidFill>
              </a:rPr>
              <a:t>Asan</a:t>
            </a:r>
            <a:r>
              <a:rPr lang="en-US" sz="1600" dirty="0">
                <a:solidFill>
                  <a:srgbClr val="0070C0"/>
                </a:solidFill>
              </a:rPr>
              <a:t> instrumented firmware Image</a:t>
            </a:r>
          </a:p>
        </p:txBody>
      </p:sp>
      <p:sp>
        <p:nvSpPr>
          <p:cNvPr id="17" name="Right Arrow 16"/>
          <p:cNvSpPr/>
          <p:nvPr/>
        </p:nvSpPr>
        <p:spPr>
          <a:xfrm>
            <a:off x="6979911" y="5276547"/>
            <a:ext cx="446048" cy="287176"/>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9" name="Vertical Scroll 18"/>
          <p:cNvSpPr/>
          <p:nvPr/>
        </p:nvSpPr>
        <p:spPr>
          <a:xfrm>
            <a:off x="9408217" y="2895600"/>
            <a:ext cx="1850335" cy="1316267"/>
          </a:xfrm>
          <a:prstGeom prst="verticalScroll">
            <a:avLst/>
          </a:prstGeom>
          <a:solidFill>
            <a:schemeClr val="bg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70C0"/>
                </a:solidFill>
              </a:rPr>
              <a:t>Violation call stack with</a:t>
            </a:r>
          </a:p>
          <a:p>
            <a:pPr algn="ctr"/>
            <a:r>
              <a:rPr lang="en-US" sz="1600" dirty="0">
                <a:solidFill>
                  <a:srgbClr val="0070C0"/>
                </a:solidFill>
              </a:rPr>
              <a:t>source code symbol info</a:t>
            </a:r>
          </a:p>
        </p:txBody>
      </p:sp>
      <p:sp>
        <p:nvSpPr>
          <p:cNvPr id="20" name="Right Arrow 19"/>
          <p:cNvSpPr/>
          <p:nvPr/>
        </p:nvSpPr>
        <p:spPr>
          <a:xfrm>
            <a:off x="8892359" y="5276547"/>
            <a:ext cx="446048" cy="287176"/>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1" name="Rectangle 20"/>
          <p:cNvSpPr/>
          <p:nvPr/>
        </p:nvSpPr>
        <p:spPr>
          <a:xfrm>
            <a:off x="2411469" y="4045198"/>
            <a:ext cx="1681486" cy="584775"/>
          </a:xfrm>
          <a:prstGeom prst="rect">
            <a:avLst/>
          </a:prstGeom>
        </p:spPr>
        <p:txBody>
          <a:bodyPr wrap="none">
            <a:spAutoFit/>
          </a:bodyPr>
          <a:lstStyle/>
          <a:p>
            <a:pPr algn="ctr"/>
            <a:r>
              <a:rPr lang="en-US" sz="1600" dirty="0">
                <a:solidFill>
                  <a:srgbClr val="0070C0"/>
                </a:solidFill>
              </a:rPr>
              <a:t>Clang</a:t>
            </a:r>
          </a:p>
          <a:p>
            <a:pPr algn="ctr"/>
            <a:r>
              <a:rPr lang="en-US" sz="1600" dirty="0">
                <a:solidFill>
                  <a:srgbClr val="0070C0"/>
                </a:solidFill>
              </a:rPr>
              <a:t>-</a:t>
            </a:r>
            <a:r>
              <a:rPr lang="en-US" sz="1600" dirty="0" err="1">
                <a:solidFill>
                  <a:srgbClr val="0070C0"/>
                </a:solidFill>
              </a:rPr>
              <a:t>fsanitize</a:t>
            </a:r>
            <a:r>
              <a:rPr lang="en-US" sz="1600" dirty="0">
                <a:solidFill>
                  <a:srgbClr val="0070C0"/>
                </a:solidFill>
              </a:rPr>
              <a:t>=address</a:t>
            </a:r>
            <a:endParaRPr lang="en-US" sz="1600" dirty="0"/>
          </a:p>
        </p:txBody>
      </p:sp>
      <p:sp>
        <p:nvSpPr>
          <p:cNvPr id="23" name="Rectangle 22"/>
          <p:cNvSpPr/>
          <p:nvPr/>
        </p:nvSpPr>
        <p:spPr>
          <a:xfrm>
            <a:off x="7514020" y="4513856"/>
            <a:ext cx="1434880" cy="338554"/>
          </a:xfrm>
          <a:prstGeom prst="rect">
            <a:avLst/>
          </a:prstGeom>
        </p:spPr>
        <p:txBody>
          <a:bodyPr wrap="none">
            <a:spAutoFit/>
          </a:bodyPr>
          <a:lstStyle/>
          <a:p>
            <a:pPr algn="ctr"/>
            <a:r>
              <a:rPr lang="en-US" sz="1600" dirty="0">
                <a:solidFill>
                  <a:srgbClr val="0070C0"/>
                </a:solidFill>
              </a:rPr>
              <a:t>Run the image </a:t>
            </a:r>
          </a:p>
        </p:txBody>
      </p:sp>
      <p:pic>
        <p:nvPicPr>
          <p:cNvPr id="26" name="Picture 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01317" y="4835738"/>
            <a:ext cx="1183129" cy="1322476"/>
          </a:xfrm>
          <a:prstGeom prst="rect">
            <a:avLst/>
          </a:prstGeom>
        </p:spPr>
      </p:pic>
      <p:sp>
        <p:nvSpPr>
          <p:cNvPr id="5" name="Folded Corner 4"/>
          <p:cNvSpPr/>
          <p:nvPr/>
        </p:nvSpPr>
        <p:spPr>
          <a:xfrm>
            <a:off x="9669769" y="4916945"/>
            <a:ext cx="1316031" cy="1128584"/>
          </a:xfrm>
          <a:prstGeom prst="foldedCorner">
            <a:avLst/>
          </a:prstGeom>
          <a:solidFill>
            <a:schemeClr val="bg1"/>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33" dirty="0">
                <a:solidFill>
                  <a:srgbClr val="0070C0"/>
                </a:solidFill>
              </a:rPr>
              <a:t>Memory access violations log</a:t>
            </a:r>
          </a:p>
        </p:txBody>
      </p:sp>
      <p:sp>
        <p:nvSpPr>
          <p:cNvPr id="7" name="Rectangle 6"/>
          <p:cNvSpPr/>
          <p:nvPr/>
        </p:nvSpPr>
        <p:spPr>
          <a:xfrm>
            <a:off x="10656721" y="4366301"/>
            <a:ext cx="1140953" cy="584775"/>
          </a:xfrm>
          <a:prstGeom prst="rect">
            <a:avLst/>
          </a:prstGeom>
        </p:spPr>
        <p:txBody>
          <a:bodyPr wrap="none">
            <a:spAutoFit/>
          </a:bodyPr>
          <a:lstStyle/>
          <a:p>
            <a:pPr algn="ctr"/>
            <a:r>
              <a:rPr lang="en-US" altLang="zh-CN" sz="1600" dirty="0">
                <a:solidFill>
                  <a:srgbClr val="0070C0"/>
                </a:solidFill>
              </a:rPr>
              <a:t>Symbolizer </a:t>
            </a:r>
          </a:p>
          <a:p>
            <a:pPr algn="ctr"/>
            <a:r>
              <a:rPr lang="en-US" sz="1600" dirty="0">
                <a:solidFill>
                  <a:srgbClr val="0070C0"/>
                </a:solidFill>
              </a:rPr>
              <a:t>tool</a:t>
            </a:r>
          </a:p>
        </p:txBody>
      </p:sp>
      <p:sp>
        <p:nvSpPr>
          <p:cNvPr id="22" name="Right Arrow 21"/>
          <p:cNvSpPr/>
          <p:nvPr/>
        </p:nvSpPr>
        <p:spPr>
          <a:xfrm rot="16200000">
            <a:off x="10115989" y="4395900"/>
            <a:ext cx="446048" cy="287176"/>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3516423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20</a:t>
            </a:fld>
            <a:endParaRPr lang="en-US" dirty="0"/>
          </a:p>
        </p:txBody>
      </p:sp>
      <p:sp>
        <p:nvSpPr>
          <p:cNvPr id="3" name="Title 2"/>
          <p:cNvSpPr>
            <a:spLocks noGrp="1"/>
          </p:cNvSpPr>
          <p:nvPr>
            <p:ph type="title"/>
          </p:nvPr>
        </p:nvSpPr>
        <p:spPr>
          <a:xfrm>
            <a:off x="607484" y="105293"/>
            <a:ext cx="10972800" cy="1158240"/>
          </a:xfrm>
        </p:spPr>
        <p:txBody>
          <a:bodyPr/>
          <a:lstStyle/>
          <a:p>
            <a:r>
              <a:rPr lang="en-US" dirty="0"/>
              <a:t>Runtime Function Interposition (optional for edk2)</a:t>
            </a:r>
          </a:p>
        </p:txBody>
      </p:sp>
      <p:pic>
        <p:nvPicPr>
          <p:cNvPr id="6" name="Picture 5"/>
          <p:cNvPicPr>
            <a:picLocks noChangeAspect="1"/>
          </p:cNvPicPr>
          <p:nvPr/>
        </p:nvPicPr>
        <p:blipFill>
          <a:blip r:embed="rId2"/>
          <a:stretch>
            <a:fillRect/>
          </a:stretch>
        </p:blipFill>
        <p:spPr>
          <a:xfrm>
            <a:off x="993366" y="1263533"/>
            <a:ext cx="10586919" cy="5032203"/>
          </a:xfrm>
          <a:prstGeom prst="rect">
            <a:avLst/>
          </a:prstGeom>
        </p:spPr>
      </p:pic>
    </p:spTree>
    <p:extLst>
      <p:ext uri="{BB962C8B-B14F-4D97-AF65-F5344CB8AC3E}">
        <p14:creationId xmlns:p14="http://schemas.microsoft.com/office/powerpoint/2010/main" val="3981396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21</a:t>
            </a:fld>
            <a:endParaRPr lang="en-US" dirty="0"/>
          </a:p>
        </p:txBody>
      </p:sp>
      <p:sp>
        <p:nvSpPr>
          <p:cNvPr id="3" name="Title 2"/>
          <p:cNvSpPr>
            <a:spLocks noGrp="1"/>
          </p:cNvSpPr>
          <p:nvPr>
            <p:ph type="title"/>
          </p:nvPr>
        </p:nvSpPr>
        <p:spPr/>
        <p:txBody>
          <a:bodyPr/>
          <a:lstStyle/>
          <a:p>
            <a:r>
              <a:rPr lang="en-US" dirty="0"/>
              <a:t>Limitations</a:t>
            </a:r>
          </a:p>
        </p:txBody>
      </p:sp>
      <p:sp>
        <p:nvSpPr>
          <p:cNvPr id="4" name="Content Placeholder 3"/>
          <p:cNvSpPr>
            <a:spLocks noGrp="1"/>
          </p:cNvSpPr>
          <p:nvPr>
            <p:ph sz="quarter" idx="13"/>
          </p:nvPr>
        </p:nvSpPr>
        <p:spPr>
          <a:xfrm>
            <a:off x="607484" y="1135511"/>
            <a:ext cx="10970683" cy="4567767"/>
          </a:xfrm>
        </p:spPr>
        <p:txBody>
          <a:bodyPr/>
          <a:lstStyle/>
          <a:p>
            <a:pPr marL="380990" indent="-380990"/>
            <a:r>
              <a:rPr lang="en-US" dirty="0"/>
              <a:t>The biggest limitation is that the </a:t>
            </a:r>
            <a:r>
              <a:rPr lang="en-US" dirty="0" err="1"/>
              <a:t>Asan</a:t>
            </a:r>
            <a:r>
              <a:rPr lang="en-US" dirty="0"/>
              <a:t> principle cannot support structure inner members, which means the </a:t>
            </a:r>
            <a:r>
              <a:rPr lang="en-US" dirty="0" err="1"/>
              <a:t>Asan</a:t>
            </a:r>
            <a:r>
              <a:rPr lang="en-US" dirty="0"/>
              <a:t> can only protect very small part of the total firmware buffer in fact. See details in this link: </a:t>
            </a:r>
            <a:r>
              <a:rPr lang="en-US" dirty="0">
                <a:hlinkClick r:id="rId2"/>
              </a:rPr>
              <a:t>https://groups.google.com/forum/#!topic/address-sanitizer/w9qmQ6TF4Ck</a:t>
            </a:r>
            <a:r>
              <a:rPr lang="en-US" dirty="0"/>
              <a:t>.  </a:t>
            </a:r>
          </a:p>
          <a:p>
            <a:pPr marL="681550" lvl="1" indent="-380990"/>
            <a:r>
              <a:rPr lang="en-US" dirty="0"/>
              <a:t>But anyway, </a:t>
            </a:r>
            <a:r>
              <a:rPr lang="en-US" dirty="0" err="1"/>
              <a:t>Asan</a:t>
            </a:r>
            <a:r>
              <a:rPr lang="en-US" dirty="0"/>
              <a:t> already find bugs in its small supported part which means </a:t>
            </a:r>
            <a:r>
              <a:rPr lang="en-US" u="sng" dirty="0"/>
              <a:t>we have big potential to find more bugs :) </a:t>
            </a:r>
          </a:p>
          <a:p>
            <a:pPr marL="681550" lvl="1" indent="-380990"/>
            <a:r>
              <a:rPr lang="en-US" dirty="0"/>
              <a:t>BTW, Intel MPX principle can protect structure inner members, but MPX is completely different and need more effort to enable.</a:t>
            </a:r>
          </a:p>
        </p:txBody>
      </p:sp>
      <p:grpSp>
        <p:nvGrpSpPr>
          <p:cNvPr id="17" name="Group 16"/>
          <p:cNvGrpSpPr/>
          <p:nvPr/>
        </p:nvGrpSpPr>
        <p:grpSpPr>
          <a:xfrm>
            <a:off x="8850871" y="4324679"/>
            <a:ext cx="1980644" cy="1925051"/>
            <a:chOff x="7055248" y="3259552"/>
            <a:chExt cx="1485483" cy="1443788"/>
          </a:xfrm>
        </p:grpSpPr>
        <p:sp>
          <p:nvSpPr>
            <p:cNvPr id="16" name="Pie 15"/>
            <p:cNvSpPr/>
            <p:nvPr/>
          </p:nvSpPr>
          <p:spPr>
            <a:xfrm>
              <a:off x="7055248" y="3259552"/>
              <a:ext cx="1483895" cy="1443788"/>
            </a:xfrm>
            <a:prstGeom prst="pie">
              <a:avLst>
                <a:gd name="adj1" fmla="val 20008976"/>
                <a:gd name="adj2" fmla="val 1248931"/>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067" dirty="0">
                  <a:solidFill>
                    <a:schemeClr val="tx1"/>
                  </a:solidFill>
                </a:rPr>
                <a:t>Others</a:t>
              </a:r>
            </a:p>
          </p:txBody>
        </p:sp>
        <p:sp>
          <p:nvSpPr>
            <p:cNvPr id="11" name="Pie 10"/>
            <p:cNvSpPr/>
            <p:nvPr/>
          </p:nvSpPr>
          <p:spPr>
            <a:xfrm>
              <a:off x="7056836" y="3259552"/>
              <a:ext cx="1483895" cy="1443788"/>
            </a:xfrm>
            <a:prstGeom prst="pie">
              <a:avLst>
                <a:gd name="adj1" fmla="val 665008"/>
                <a:gd name="adj2" fmla="val 20687528"/>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067" dirty="0">
                  <a:solidFill>
                    <a:schemeClr val="tx1"/>
                  </a:solidFill>
                </a:rPr>
                <a:t>Structure Data</a:t>
              </a:r>
            </a:p>
          </p:txBody>
        </p:sp>
      </p:grpSp>
      <p:sp>
        <p:nvSpPr>
          <p:cNvPr id="18" name="Rectangle 17"/>
          <p:cNvSpPr/>
          <p:nvPr/>
        </p:nvSpPr>
        <p:spPr>
          <a:xfrm>
            <a:off x="11112943" y="4979427"/>
            <a:ext cx="691215" cy="584968"/>
          </a:xfrm>
          <a:prstGeom prst="rect">
            <a:avLst/>
          </a:prstGeom>
        </p:spPr>
        <p:txBody>
          <a:bodyPr wrap="none">
            <a:spAutoFit/>
          </a:bodyPr>
          <a:lstStyle/>
          <a:p>
            <a:pPr algn="ctr"/>
            <a:r>
              <a:rPr lang="en-US" sz="1067" dirty="0" err="1"/>
              <a:t>Asan</a:t>
            </a:r>
            <a:r>
              <a:rPr lang="en-US" sz="1067" dirty="0"/>
              <a:t> </a:t>
            </a:r>
          </a:p>
          <a:p>
            <a:pPr algn="ctr"/>
            <a:r>
              <a:rPr lang="en-US" sz="1067" dirty="0"/>
              <a:t>Support  </a:t>
            </a:r>
          </a:p>
          <a:p>
            <a:pPr algn="ctr"/>
            <a:r>
              <a:rPr lang="en-US" sz="1067" dirty="0"/>
              <a:t>part</a:t>
            </a:r>
          </a:p>
        </p:txBody>
      </p:sp>
      <p:cxnSp>
        <p:nvCxnSpPr>
          <p:cNvPr id="20" name="Straight Arrow Connector 19"/>
          <p:cNvCxnSpPr>
            <a:stCxn id="18" idx="1"/>
            <a:endCxn id="16" idx="0"/>
          </p:cNvCxnSpPr>
          <p:nvPr/>
        </p:nvCxnSpPr>
        <p:spPr>
          <a:xfrm flipH="1">
            <a:off x="10829398" y="5271911"/>
            <a:ext cx="283545" cy="15294"/>
          </a:xfrm>
          <a:prstGeom prst="straightConnector1">
            <a:avLst/>
          </a:prstGeom>
          <a:ln>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32757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22</a:t>
            </a:fld>
            <a:endParaRPr lang="en-US" dirty="0"/>
          </a:p>
        </p:txBody>
      </p:sp>
      <p:sp>
        <p:nvSpPr>
          <p:cNvPr id="3" name="Title 2"/>
          <p:cNvSpPr>
            <a:spLocks noGrp="1"/>
          </p:cNvSpPr>
          <p:nvPr>
            <p:ph type="title"/>
          </p:nvPr>
        </p:nvSpPr>
        <p:spPr/>
        <p:txBody>
          <a:bodyPr/>
          <a:lstStyle/>
          <a:p>
            <a:r>
              <a:rPr lang="en-US" dirty="0"/>
              <a:t>Limitations</a:t>
            </a:r>
          </a:p>
        </p:txBody>
      </p:sp>
      <p:sp>
        <p:nvSpPr>
          <p:cNvPr id="4" name="Content Placeholder 3"/>
          <p:cNvSpPr>
            <a:spLocks noGrp="1"/>
          </p:cNvSpPr>
          <p:nvPr>
            <p:ph sz="quarter" idx="13"/>
          </p:nvPr>
        </p:nvSpPr>
        <p:spPr>
          <a:xfrm>
            <a:off x="607484" y="1272957"/>
            <a:ext cx="10970683" cy="4865823"/>
          </a:xfrm>
        </p:spPr>
        <p:txBody>
          <a:bodyPr/>
          <a:lstStyle/>
          <a:p>
            <a:pPr marL="380990" indent="-380990"/>
            <a:r>
              <a:rPr lang="en-US" sz="2133" dirty="0"/>
              <a:t>Code size cost is very high if not compressed (~10 times bigger)</a:t>
            </a:r>
          </a:p>
          <a:p>
            <a:pPr marL="681550" lvl="1" indent="-380990"/>
            <a:r>
              <a:rPr lang="en-US" sz="2133" dirty="0">
                <a:solidFill>
                  <a:srgbClr val="0071C5"/>
                </a:solidFill>
              </a:rPr>
              <a:t>Because build with -O0, -</a:t>
            </a:r>
            <a:r>
              <a:rPr lang="en-US" sz="2133" dirty="0" err="1">
                <a:solidFill>
                  <a:srgbClr val="0071C5"/>
                </a:solidFill>
              </a:rPr>
              <a:t>fno-lto</a:t>
            </a:r>
            <a:r>
              <a:rPr lang="en-US" sz="2133" dirty="0">
                <a:solidFill>
                  <a:srgbClr val="0071C5"/>
                </a:solidFill>
              </a:rPr>
              <a:t> for better call stack info</a:t>
            </a:r>
          </a:p>
          <a:p>
            <a:pPr marL="681550" lvl="1" indent="-380990"/>
            <a:r>
              <a:rPr lang="en-US" sz="2133" dirty="0">
                <a:solidFill>
                  <a:srgbClr val="0071C5"/>
                </a:solidFill>
              </a:rPr>
              <a:t>Only support DXE 64 bits so far, no plan for PEI</a:t>
            </a:r>
          </a:p>
          <a:p>
            <a:pPr marL="681550" lvl="1" indent="-380990"/>
            <a:r>
              <a:rPr lang="en-US" sz="2133" dirty="0">
                <a:solidFill>
                  <a:srgbClr val="0071C5"/>
                </a:solidFill>
              </a:rPr>
              <a:t>Need load and run the instrumented image in recovery mode from </a:t>
            </a:r>
            <a:r>
              <a:rPr lang="en-US" sz="2133" dirty="0" err="1">
                <a:solidFill>
                  <a:srgbClr val="0071C5"/>
                </a:solidFill>
              </a:rPr>
              <a:t>Usb</a:t>
            </a:r>
            <a:r>
              <a:rPr lang="en-US" sz="2133" dirty="0">
                <a:solidFill>
                  <a:srgbClr val="0071C5"/>
                </a:solidFill>
              </a:rPr>
              <a:t> disk</a:t>
            </a:r>
          </a:p>
          <a:p>
            <a:pPr marL="380990" indent="-380990"/>
            <a:r>
              <a:rPr lang="en-US" sz="2133" dirty="0"/>
              <a:t>Only LLVM 4.0.0+ is supported, reason see comments in this slide</a:t>
            </a:r>
          </a:p>
          <a:p>
            <a:pPr marL="380990" indent="-380990"/>
            <a:endParaRPr lang="en-US" sz="2133" dirty="0"/>
          </a:p>
        </p:txBody>
      </p:sp>
    </p:spTree>
    <p:extLst>
      <p:ext uri="{BB962C8B-B14F-4D97-AF65-F5344CB8AC3E}">
        <p14:creationId xmlns:p14="http://schemas.microsoft.com/office/powerpoint/2010/main" val="2834862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3</a:t>
            </a:fld>
            <a:endParaRPr lang="en-US" dirty="0"/>
          </a:p>
        </p:txBody>
      </p:sp>
      <p:sp>
        <p:nvSpPr>
          <p:cNvPr id="3" name="Title 2"/>
          <p:cNvSpPr>
            <a:spLocks noGrp="1"/>
          </p:cNvSpPr>
          <p:nvPr>
            <p:ph type="title"/>
          </p:nvPr>
        </p:nvSpPr>
        <p:spPr>
          <a:xfrm>
            <a:off x="607483" y="190433"/>
            <a:ext cx="10972800" cy="1158240"/>
          </a:xfrm>
        </p:spPr>
        <p:txBody>
          <a:bodyPr/>
          <a:lstStyle/>
          <a:p>
            <a:r>
              <a:rPr lang="en-US" dirty="0"/>
              <a:t>Address Sanitizer in Linux Kernel (KASAN) </a:t>
            </a:r>
          </a:p>
        </p:txBody>
      </p:sp>
      <p:pic>
        <p:nvPicPr>
          <p:cNvPr id="4" name="Picture 3"/>
          <p:cNvPicPr>
            <a:picLocks noChangeAspect="1"/>
          </p:cNvPicPr>
          <p:nvPr/>
        </p:nvPicPr>
        <p:blipFill>
          <a:blip r:embed="rId3"/>
          <a:stretch>
            <a:fillRect/>
          </a:stretch>
        </p:blipFill>
        <p:spPr>
          <a:xfrm>
            <a:off x="282072" y="910521"/>
            <a:ext cx="8000097" cy="4966403"/>
          </a:xfrm>
          <a:prstGeom prst="rect">
            <a:avLst/>
          </a:prstGeom>
        </p:spPr>
      </p:pic>
      <p:sp>
        <p:nvSpPr>
          <p:cNvPr id="6" name="Rectangle 5"/>
          <p:cNvSpPr/>
          <p:nvPr/>
        </p:nvSpPr>
        <p:spPr>
          <a:xfrm>
            <a:off x="8414392" y="2166870"/>
            <a:ext cx="3469721" cy="707694"/>
          </a:xfrm>
          <a:prstGeom prst="rect">
            <a:avLst/>
          </a:prstGeom>
        </p:spPr>
        <p:txBody>
          <a:bodyPr wrap="square">
            <a:spAutoFit/>
          </a:bodyPr>
          <a:lstStyle/>
          <a:p>
            <a:r>
              <a:rPr lang="en-US" sz="1333" dirty="0" err="1"/>
              <a:t>Kasan</a:t>
            </a:r>
            <a:r>
              <a:rPr lang="en-US" sz="1333" dirty="0"/>
              <a:t> is the </a:t>
            </a:r>
            <a:r>
              <a:rPr lang="en-US" sz="1333" dirty="0">
                <a:solidFill>
                  <a:srgbClr val="FF0000"/>
                </a:solidFill>
              </a:rPr>
              <a:t>only</a:t>
            </a:r>
            <a:r>
              <a:rPr lang="en-US" sz="1333" dirty="0"/>
              <a:t> </a:t>
            </a:r>
            <a:r>
              <a:rPr lang="en-US" sz="1333" dirty="0">
                <a:solidFill>
                  <a:srgbClr val="FF0000"/>
                </a:solidFill>
              </a:rPr>
              <a:t>fault built-in </a:t>
            </a:r>
            <a:r>
              <a:rPr lang="en-US" sz="1333" dirty="0"/>
              <a:t>Memory Debugging tool in Linus Torvalds’s tree: </a:t>
            </a:r>
            <a:r>
              <a:rPr lang="en-US" sz="1333" dirty="0">
                <a:hlinkClick r:id="rId4"/>
              </a:rPr>
              <a:t>https://github.com/torvalds/linux</a:t>
            </a:r>
            <a:r>
              <a:rPr lang="en-US" sz="1333" dirty="0"/>
              <a:t> </a:t>
            </a:r>
          </a:p>
        </p:txBody>
      </p:sp>
    </p:spTree>
    <p:extLst>
      <p:ext uri="{BB962C8B-B14F-4D97-AF65-F5344CB8AC3E}">
        <p14:creationId xmlns:p14="http://schemas.microsoft.com/office/powerpoint/2010/main" val="2500349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4</a:t>
            </a:fld>
            <a:endParaRPr lang="en-US" dirty="0"/>
          </a:p>
        </p:txBody>
      </p:sp>
      <p:sp>
        <p:nvSpPr>
          <p:cNvPr id="3" name="Title 2"/>
          <p:cNvSpPr>
            <a:spLocks noGrp="1"/>
          </p:cNvSpPr>
          <p:nvPr>
            <p:ph type="title"/>
          </p:nvPr>
        </p:nvSpPr>
        <p:spPr/>
        <p:txBody>
          <a:bodyPr/>
          <a:lstStyle/>
          <a:p>
            <a:r>
              <a:rPr lang="en-US" dirty="0"/>
              <a:t>Address Sanitizer in Apple </a:t>
            </a:r>
            <a:r>
              <a:rPr lang="en-US" dirty="0" err="1"/>
              <a:t>Xcode</a:t>
            </a:r>
            <a:endParaRPr lang="en-US" dirty="0"/>
          </a:p>
        </p:txBody>
      </p:sp>
      <p:sp>
        <p:nvSpPr>
          <p:cNvPr id="4" name="Content Placeholder 3"/>
          <p:cNvSpPr>
            <a:spLocks noGrp="1"/>
          </p:cNvSpPr>
          <p:nvPr>
            <p:ph sz="quarter" idx="13"/>
          </p:nvPr>
        </p:nvSpPr>
        <p:spPr/>
        <p:txBody>
          <a:bodyPr/>
          <a:lstStyle/>
          <a:p>
            <a:pPr marL="0" lvl="1" indent="0">
              <a:buNone/>
            </a:pPr>
            <a:r>
              <a:rPr lang="en-US" dirty="0"/>
              <a:t>Apple </a:t>
            </a:r>
            <a:r>
              <a:rPr lang="en-US" dirty="0" err="1"/>
              <a:t>Xcode</a:t>
            </a:r>
            <a:r>
              <a:rPr lang="en-US" dirty="0"/>
              <a:t> has integrated the LLVM sanitizers since 2015 (</a:t>
            </a:r>
            <a:r>
              <a:rPr lang="en-US" dirty="0">
                <a:solidFill>
                  <a:schemeClr val="tx1"/>
                </a:solidFill>
                <a:latin typeface="Arial" panose="020B0604020202020204" pitchFamily="34" charset="0"/>
                <a:hlinkClick r:id="rId2"/>
              </a:rPr>
              <a:t>https://developer.apple.com/videos/play/wwdc2015/413/</a:t>
            </a:r>
            <a:r>
              <a:rPr lang="en-US" dirty="0"/>
              <a:t>)</a:t>
            </a:r>
          </a:p>
          <a:p>
            <a:endParaRPr lang="en-US" dirty="0"/>
          </a:p>
        </p:txBody>
      </p:sp>
      <p:pic>
        <p:nvPicPr>
          <p:cNvPr id="5" name="Picture 4"/>
          <p:cNvPicPr>
            <a:picLocks noChangeAspect="1"/>
          </p:cNvPicPr>
          <p:nvPr/>
        </p:nvPicPr>
        <p:blipFill>
          <a:blip r:embed="rId3"/>
          <a:stretch>
            <a:fillRect/>
          </a:stretch>
        </p:blipFill>
        <p:spPr>
          <a:xfrm>
            <a:off x="3870236" y="2876549"/>
            <a:ext cx="3149689" cy="2867025"/>
          </a:xfrm>
          <a:prstGeom prst="rect">
            <a:avLst/>
          </a:prstGeom>
        </p:spPr>
      </p:pic>
    </p:spTree>
    <p:extLst>
      <p:ext uri="{BB962C8B-B14F-4D97-AF65-F5344CB8AC3E}">
        <p14:creationId xmlns:p14="http://schemas.microsoft.com/office/powerpoint/2010/main" val="985176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5</a:t>
            </a:fld>
            <a:endParaRPr lang="en-US" dirty="0"/>
          </a:p>
        </p:txBody>
      </p:sp>
      <p:sp>
        <p:nvSpPr>
          <p:cNvPr id="3" name="Title 2"/>
          <p:cNvSpPr>
            <a:spLocks noGrp="1"/>
          </p:cNvSpPr>
          <p:nvPr>
            <p:ph type="title"/>
          </p:nvPr>
        </p:nvSpPr>
        <p:spPr>
          <a:xfrm>
            <a:off x="518272" y="107613"/>
            <a:ext cx="10972800" cy="1158240"/>
          </a:xfrm>
        </p:spPr>
        <p:txBody>
          <a:bodyPr/>
          <a:lstStyle/>
          <a:p>
            <a:r>
              <a:rPr lang="en-US" sz="3200" dirty="0"/>
              <a:t>Part of </a:t>
            </a:r>
            <a:r>
              <a:rPr lang="en-US" altLang="zh-CN" sz="3200" dirty="0"/>
              <a:t>found </a:t>
            </a:r>
            <a:r>
              <a:rPr lang="en-US" sz="3200" dirty="0"/>
              <a:t>bugs </a:t>
            </a:r>
            <a:r>
              <a:rPr lang="en-US" altLang="zh-CN" sz="3200" dirty="0"/>
              <a:t>of Edk2 in 2017 (only open source part)</a:t>
            </a:r>
            <a:endParaRPr lang="en-US" sz="3200" dirty="0"/>
          </a:p>
        </p:txBody>
      </p:sp>
      <p:sp>
        <p:nvSpPr>
          <p:cNvPr id="4" name="Content Placeholder 3"/>
          <p:cNvSpPr>
            <a:spLocks noGrp="1"/>
          </p:cNvSpPr>
          <p:nvPr>
            <p:ph sz="quarter" idx="13"/>
          </p:nvPr>
        </p:nvSpPr>
        <p:spPr>
          <a:xfrm>
            <a:off x="518274" y="811458"/>
            <a:ext cx="11149853" cy="5365487"/>
          </a:xfrm>
        </p:spPr>
        <p:txBody>
          <a:bodyPr numCol="2"/>
          <a:lstStyle/>
          <a:p>
            <a:r>
              <a:rPr lang="en-US" sz="1600" dirty="0">
                <a:hlinkClick r:id="rId2"/>
              </a:rPr>
              <a:t>https://bugzilla.tianocore.org/show_bug.cgi?id=567</a:t>
            </a:r>
            <a:r>
              <a:rPr lang="en-US" sz="1600" dirty="0"/>
              <a:t> </a:t>
            </a:r>
          </a:p>
          <a:p>
            <a:r>
              <a:rPr lang="en-US" sz="1600" dirty="0">
                <a:hlinkClick r:id="rId3"/>
              </a:rPr>
              <a:t>https://bugzilla.tianocore.org/show_bug.cgi?id=566</a:t>
            </a:r>
            <a:r>
              <a:rPr lang="en-US" sz="1600" dirty="0"/>
              <a:t> </a:t>
            </a:r>
          </a:p>
          <a:p>
            <a:r>
              <a:rPr lang="en-US" sz="1600" dirty="0">
                <a:hlinkClick r:id="rId4"/>
              </a:rPr>
              <a:t>https://bugzilla.tianocore.org/show_bug.cgi?id=547</a:t>
            </a:r>
            <a:r>
              <a:rPr lang="en-US" sz="1600" dirty="0"/>
              <a:t> </a:t>
            </a:r>
          </a:p>
          <a:p>
            <a:r>
              <a:rPr lang="en-US" sz="1600" dirty="0">
                <a:hlinkClick r:id="rId5"/>
              </a:rPr>
              <a:t>https://bugzilla.tianocore.org/show_bug.cgi?id=749</a:t>
            </a:r>
            <a:r>
              <a:rPr lang="en-US" sz="1600" dirty="0"/>
              <a:t> </a:t>
            </a:r>
          </a:p>
          <a:p>
            <a:r>
              <a:rPr lang="en-US" sz="1600" dirty="0">
                <a:hlinkClick r:id="rId6"/>
              </a:rPr>
              <a:t>https://bugzilla.tianocore.org/show_bug.cgi?id=640</a:t>
            </a:r>
            <a:r>
              <a:rPr lang="en-US" sz="1600" dirty="0"/>
              <a:t> </a:t>
            </a:r>
          </a:p>
          <a:p>
            <a:r>
              <a:rPr lang="en-US" sz="1600" dirty="0">
                <a:hlinkClick r:id="rId7"/>
              </a:rPr>
              <a:t>https://bugzilla.tianocore.org/show_bug.cgi?id=638</a:t>
            </a:r>
            <a:r>
              <a:rPr lang="en-US" sz="1600" dirty="0"/>
              <a:t> </a:t>
            </a:r>
          </a:p>
          <a:p>
            <a:r>
              <a:rPr lang="en-US" sz="1600" dirty="0">
                <a:hlinkClick r:id="rId8"/>
              </a:rPr>
              <a:t>https://bugzilla.tianocore.org/show_bug.cgi?id=639</a:t>
            </a:r>
            <a:r>
              <a:rPr lang="en-US" sz="1600" dirty="0"/>
              <a:t> </a:t>
            </a:r>
          </a:p>
          <a:p>
            <a:r>
              <a:rPr lang="en-US" sz="1600" dirty="0">
                <a:hlinkClick r:id="rId9"/>
              </a:rPr>
              <a:t>https://bugzilla.tianocore.org/show_bug.cgi?id=637</a:t>
            </a:r>
            <a:r>
              <a:rPr lang="en-US" sz="1600" dirty="0"/>
              <a:t> </a:t>
            </a:r>
          </a:p>
          <a:p>
            <a:r>
              <a:rPr lang="en-US" sz="1600" dirty="0">
                <a:hlinkClick r:id="rId10"/>
              </a:rPr>
              <a:t>https://bugzilla.tianocore.org/show_bug.cgi?id=654</a:t>
            </a:r>
            <a:r>
              <a:rPr lang="en-US" sz="1600" dirty="0"/>
              <a:t> </a:t>
            </a:r>
          </a:p>
          <a:p>
            <a:r>
              <a:rPr lang="en-US" sz="1600" dirty="0">
                <a:hlinkClick r:id="rId11"/>
              </a:rPr>
              <a:t>https://bugzilla.tianocore.org/show_bug.cgi?id=601</a:t>
            </a:r>
            <a:r>
              <a:rPr lang="en-US" sz="1600" dirty="0"/>
              <a:t> </a:t>
            </a:r>
          </a:p>
          <a:p>
            <a:r>
              <a:rPr lang="en-US" sz="1600" dirty="0">
                <a:hlinkClick r:id="rId12"/>
              </a:rPr>
              <a:t>https://bugzilla.tianocore.org/show_bug.cgi?id=690</a:t>
            </a:r>
            <a:r>
              <a:rPr lang="en-US" sz="1600" dirty="0"/>
              <a:t> </a:t>
            </a:r>
          </a:p>
          <a:p>
            <a:r>
              <a:rPr lang="en-US" sz="1600" dirty="0">
                <a:hlinkClick r:id="rId13"/>
              </a:rPr>
              <a:t>https://bugzilla.tianocore.org/show_bug.cgi?id=695</a:t>
            </a:r>
            <a:r>
              <a:rPr lang="en-US" sz="1600" dirty="0"/>
              <a:t> </a:t>
            </a:r>
          </a:p>
          <a:p>
            <a:r>
              <a:rPr lang="en-US" sz="1600" dirty="0">
                <a:hlinkClick r:id="rId14"/>
              </a:rPr>
              <a:t>https://bugzilla.tianocore.org/show_bug.cgi?id=697</a:t>
            </a:r>
            <a:r>
              <a:rPr lang="en-US" sz="1600" dirty="0"/>
              <a:t> </a:t>
            </a:r>
          </a:p>
          <a:p>
            <a:r>
              <a:rPr lang="en-US" sz="1600" dirty="0">
                <a:hlinkClick r:id="rId15"/>
              </a:rPr>
              <a:t>https://bugzilla.tianocore.org/show_bug.cgi?id=698</a:t>
            </a:r>
            <a:r>
              <a:rPr lang="en-US" sz="1600" dirty="0"/>
              <a:t> </a:t>
            </a:r>
          </a:p>
          <a:p>
            <a:r>
              <a:rPr lang="en-US" sz="1600" dirty="0">
                <a:hlinkClick r:id="rId16"/>
              </a:rPr>
              <a:t>https://bugzilla.tianocore.org/show_bug.cgi?id=699</a:t>
            </a:r>
            <a:r>
              <a:rPr lang="en-US" sz="1600" dirty="0"/>
              <a:t> </a:t>
            </a:r>
          </a:p>
          <a:p>
            <a:r>
              <a:rPr lang="en-US" sz="1600" dirty="0">
                <a:hlinkClick r:id="rId17"/>
              </a:rPr>
              <a:t>https://bugzilla.tianocore.org/show_bug.cgi?id=702</a:t>
            </a:r>
            <a:r>
              <a:rPr lang="en-US" sz="1600" dirty="0"/>
              <a:t> </a:t>
            </a:r>
          </a:p>
          <a:p>
            <a:r>
              <a:rPr lang="en-US" sz="1600" dirty="0">
                <a:hlinkClick r:id="rId18"/>
              </a:rPr>
              <a:t>https://bugzilla.tianocore.org/show_bug.cgi?id=704</a:t>
            </a:r>
            <a:r>
              <a:rPr lang="en-US" sz="1600" dirty="0"/>
              <a:t> </a:t>
            </a:r>
          </a:p>
          <a:p>
            <a:r>
              <a:rPr lang="en-US" sz="1600" dirty="0">
                <a:hlinkClick r:id="rId19"/>
              </a:rPr>
              <a:t>https://bugzilla.tianocore.org/show_bug.cgi?id=705</a:t>
            </a:r>
            <a:r>
              <a:rPr lang="en-US" sz="1600" dirty="0"/>
              <a:t> </a:t>
            </a:r>
          </a:p>
          <a:p>
            <a:r>
              <a:rPr lang="en-US" sz="1600" dirty="0">
                <a:hlinkClick r:id="rId20"/>
              </a:rPr>
              <a:t>https://bugzilla.tianocore.org/show_bug.cgi?id=733</a:t>
            </a:r>
            <a:r>
              <a:rPr lang="en-US" sz="1600" dirty="0"/>
              <a:t> </a:t>
            </a:r>
          </a:p>
          <a:p>
            <a:r>
              <a:rPr lang="en-US" sz="1600" dirty="0">
                <a:hlinkClick r:id="rId21"/>
              </a:rPr>
              <a:t>https://bugzilla.tianocore.org/show_bug.cgi?id=742</a:t>
            </a:r>
            <a:endParaRPr lang="en-US" sz="1600" dirty="0"/>
          </a:p>
          <a:p>
            <a:r>
              <a:rPr lang="en-US" sz="1600" dirty="0">
                <a:hlinkClick r:id="rId22"/>
              </a:rPr>
              <a:t>https://bugzilla.tianocore.org/show_bug.cgi?id=783</a:t>
            </a:r>
            <a:endParaRPr lang="en-US" sz="1600" dirty="0"/>
          </a:p>
          <a:p>
            <a:r>
              <a:rPr lang="en-US" altLang="zh-CN" sz="1600" dirty="0">
                <a:hlinkClick r:id="rId23"/>
              </a:rPr>
              <a:t>https://bugzilla.tianocore.org/show_bug.cgi?id=883</a:t>
            </a:r>
            <a:endParaRPr lang="en-US" sz="1600" dirty="0"/>
          </a:p>
          <a:p>
            <a:endParaRPr lang="en-US" sz="1600" dirty="0"/>
          </a:p>
          <a:p>
            <a:endParaRPr lang="en-US" sz="1600" dirty="0"/>
          </a:p>
        </p:txBody>
      </p:sp>
    </p:spTree>
    <p:extLst>
      <p:ext uri="{BB962C8B-B14F-4D97-AF65-F5344CB8AC3E}">
        <p14:creationId xmlns:p14="http://schemas.microsoft.com/office/powerpoint/2010/main" val="2224584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6</a:t>
            </a:fld>
            <a:endParaRPr lang="en-US" dirty="0"/>
          </a:p>
        </p:txBody>
      </p:sp>
      <p:sp>
        <p:nvSpPr>
          <p:cNvPr id="3" name="Title 2"/>
          <p:cNvSpPr>
            <a:spLocks noGrp="1"/>
          </p:cNvSpPr>
          <p:nvPr>
            <p:ph type="title"/>
          </p:nvPr>
        </p:nvSpPr>
        <p:spPr>
          <a:xfrm>
            <a:off x="502709" y="126048"/>
            <a:ext cx="10972800" cy="1158240"/>
          </a:xfrm>
        </p:spPr>
        <p:txBody>
          <a:bodyPr/>
          <a:lstStyle/>
          <a:p>
            <a:r>
              <a:rPr lang="en-US" sz="3200" dirty="0"/>
              <a:t>Memory access violation call stack symbol info example</a:t>
            </a:r>
            <a:br>
              <a:rPr lang="en-US" sz="3200" dirty="0"/>
            </a:br>
            <a:endParaRPr lang="en-US" sz="3200" dirty="0"/>
          </a:p>
        </p:txBody>
      </p:sp>
      <p:sp>
        <p:nvSpPr>
          <p:cNvPr id="4" name="Content Placeholder 3"/>
          <p:cNvSpPr>
            <a:spLocks noGrp="1"/>
          </p:cNvSpPr>
          <p:nvPr>
            <p:ph sz="quarter" idx="13"/>
          </p:nvPr>
        </p:nvSpPr>
        <p:spPr>
          <a:xfrm>
            <a:off x="504827" y="2343102"/>
            <a:ext cx="10970683" cy="3686175"/>
          </a:xfrm>
        </p:spPr>
        <p:txBody>
          <a:bodyPr/>
          <a:lstStyle/>
          <a:p>
            <a:r>
              <a:rPr lang="en-US" sz="1200" dirty="0"/>
              <a:t>WriteUnaligned64		/home/jshi19/</a:t>
            </a:r>
            <a:r>
              <a:rPr lang="en-US" sz="1200" dirty="0" err="1"/>
              <a:t>wksp_efi</a:t>
            </a:r>
            <a:r>
              <a:rPr lang="en-US" sz="1200" dirty="0"/>
              <a:t>/git_pilot-edk2/</a:t>
            </a:r>
            <a:r>
              <a:rPr lang="en-US" sz="1200" dirty="0" err="1"/>
              <a:t>MdePkg</a:t>
            </a:r>
            <a:r>
              <a:rPr lang="en-US" sz="1200" dirty="0"/>
              <a:t>/Library/</a:t>
            </a:r>
            <a:r>
              <a:rPr lang="en-US" sz="1200" dirty="0" err="1"/>
              <a:t>BaseLib</a:t>
            </a:r>
            <a:r>
              <a:rPr lang="en-US" sz="1200" dirty="0"/>
              <a:t>/Unaligned.c:221:18</a:t>
            </a:r>
          </a:p>
          <a:p>
            <a:r>
              <a:rPr lang="en-US" sz="1200" dirty="0" err="1"/>
              <a:t>CopyGuid</a:t>
            </a:r>
            <a:r>
              <a:rPr lang="en-US" sz="1200" dirty="0"/>
              <a:t>			/home/jshi19/</a:t>
            </a:r>
            <a:r>
              <a:rPr lang="en-US" sz="1200" dirty="0" err="1"/>
              <a:t>wksp_efi</a:t>
            </a:r>
            <a:r>
              <a:rPr lang="en-US" sz="1200" dirty="0"/>
              <a:t>/git_pilot-edk2/</a:t>
            </a:r>
            <a:r>
              <a:rPr lang="en-US" sz="1200" dirty="0" err="1"/>
              <a:t>MdePkg</a:t>
            </a:r>
            <a:r>
              <a:rPr lang="en-US" sz="1200" dirty="0"/>
              <a:t>/Library/</a:t>
            </a:r>
            <a:r>
              <a:rPr lang="en-US" sz="1200" dirty="0" err="1"/>
              <a:t>BaseMemoryLibRepStr</a:t>
            </a:r>
            <a:r>
              <a:rPr lang="en-US" sz="1200" dirty="0"/>
              <a:t>/MemLibGuid.c:55:14</a:t>
            </a:r>
          </a:p>
          <a:p>
            <a:r>
              <a:rPr lang="en-US" sz="1200" dirty="0" err="1"/>
              <a:t>CoreInstallConfigurationTable</a:t>
            </a:r>
            <a:r>
              <a:rPr lang="en-US" sz="1200" dirty="0"/>
              <a:t>	/home/jshi19/</a:t>
            </a:r>
            <a:r>
              <a:rPr lang="en-US" sz="1200" dirty="0" err="1"/>
              <a:t>wksp_efi</a:t>
            </a:r>
            <a:r>
              <a:rPr lang="en-US" sz="1200" dirty="0"/>
              <a:t>/git_pilot-edk2/</a:t>
            </a:r>
            <a:r>
              <a:rPr lang="en-US" sz="1200" dirty="0" err="1"/>
              <a:t>MdeModulePkg</a:t>
            </a:r>
            <a:r>
              <a:rPr lang="en-US" sz="1200" dirty="0"/>
              <a:t>/Core/</a:t>
            </a:r>
            <a:r>
              <a:rPr lang="en-US" sz="1200" dirty="0" err="1"/>
              <a:t>Dxe</a:t>
            </a:r>
            <a:r>
              <a:rPr lang="en-US" sz="1200" dirty="0"/>
              <a:t>/</a:t>
            </a:r>
            <a:r>
              <a:rPr lang="en-US" sz="1200" dirty="0" err="1"/>
              <a:t>Misc</a:t>
            </a:r>
            <a:r>
              <a:rPr lang="en-US" sz="1200" dirty="0"/>
              <a:t>/InstallConfigurationTable.c:152:49</a:t>
            </a:r>
          </a:p>
          <a:p>
            <a:r>
              <a:rPr lang="en-US" sz="1200" dirty="0" err="1"/>
              <a:t>InstallMemoryAttributesTable</a:t>
            </a:r>
            <a:r>
              <a:rPr lang="en-US" sz="1200" dirty="0"/>
              <a:t>	/home/jshi19/</a:t>
            </a:r>
            <a:r>
              <a:rPr lang="en-US" sz="1200" dirty="0" err="1"/>
              <a:t>wksp_efi</a:t>
            </a:r>
            <a:r>
              <a:rPr lang="en-US" sz="1200" dirty="0"/>
              <a:t>/git_pilot-edk2/</a:t>
            </a:r>
            <a:r>
              <a:rPr lang="en-US" sz="1200" dirty="0" err="1"/>
              <a:t>MdeModulePkg</a:t>
            </a:r>
            <a:r>
              <a:rPr lang="en-US" sz="1200" dirty="0"/>
              <a:t>/Core/</a:t>
            </a:r>
            <a:r>
              <a:rPr lang="en-US" sz="1200" dirty="0" err="1"/>
              <a:t>Dxe</a:t>
            </a:r>
            <a:r>
              <a:rPr lang="en-US" sz="1200" dirty="0"/>
              <a:t>/</a:t>
            </a:r>
            <a:r>
              <a:rPr lang="en-US" sz="1200" dirty="0" err="1"/>
              <a:t>Misc</a:t>
            </a:r>
            <a:r>
              <a:rPr lang="en-US" sz="1200" dirty="0"/>
              <a:t>/MemoryAttributesTable.c:198:12</a:t>
            </a:r>
          </a:p>
          <a:p>
            <a:r>
              <a:rPr lang="en-US" sz="1200" dirty="0" err="1"/>
              <a:t>InstallMemoryAttributesTableOnMemoryAllocation</a:t>
            </a:r>
            <a:r>
              <a:rPr lang="en-US" sz="1200" dirty="0"/>
              <a:t>	/home/jshi19/</a:t>
            </a:r>
            <a:r>
              <a:rPr lang="en-US" sz="1200" dirty="0" err="1"/>
              <a:t>wksp_efi</a:t>
            </a:r>
            <a:r>
              <a:rPr lang="en-US" sz="1200" dirty="0"/>
              <a:t>/git_pilot-edk2/</a:t>
            </a:r>
            <a:r>
              <a:rPr lang="en-US" sz="1200" dirty="0" err="1"/>
              <a:t>MdeModulePkg</a:t>
            </a:r>
            <a:r>
              <a:rPr lang="en-US" sz="1200" dirty="0"/>
              <a:t>/Core/</a:t>
            </a:r>
            <a:r>
              <a:rPr lang="en-US" sz="1200" dirty="0" err="1"/>
              <a:t>Dxe</a:t>
            </a:r>
            <a:r>
              <a:rPr lang="en-US" sz="1200" dirty="0"/>
              <a:t>/</a:t>
            </a:r>
            <a:r>
              <a:rPr lang="en-US" sz="1200" dirty="0" err="1"/>
              <a:t>Misc</a:t>
            </a:r>
            <a:r>
              <a:rPr lang="en-US" sz="1200" dirty="0"/>
              <a:t>/MemoryAttributesTable.c:224:1</a:t>
            </a:r>
          </a:p>
          <a:p>
            <a:r>
              <a:rPr lang="en-US" sz="1200" dirty="0" err="1"/>
              <a:t>CoreFreePool</a:t>
            </a:r>
            <a:r>
              <a:rPr lang="en-US" sz="1200" dirty="0"/>
              <a:t>			/home/jshi19/</a:t>
            </a:r>
            <a:r>
              <a:rPr lang="en-US" sz="1200" dirty="0" err="1"/>
              <a:t>wksp_efi</a:t>
            </a:r>
            <a:r>
              <a:rPr lang="en-US" sz="1200" dirty="0"/>
              <a:t>/git_pilot-edk2/</a:t>
            </a:r>
            <a:r>
              <a:rPr lang="en-US" sz="1200" dirty="0" err="1"/>
              <a:t>MdeModulePkg</a:t>
            </a:r>
            <a:r>
              <a:rPr lang="en-US" sz="1200" dirty="0"/>
              <a:t>/Core/</a:t>
            </a:r>
            <a:r>
              <a:rPr lang="en-US" sz="1200" dirty="0" err="1"/>
              <a:t>Dxe</a:t>
            </a:r>
            <a:r>
              <a:rPr lang="en-US" sz="1200" dirty="0"/>
              <a:t>/Mem/Pool.c:607:10</a:t>
            </a:r>
          </a:p>
          <a:p>
            <a:r>
              <a:rPr lang="en-US" sz="1200" dirty="0" err="1"/>
              <a:t>CoreInstallConfigurationTable</a:t>
            </a:r>
            <a:r>
              <a:rPr lang="en-US" sz="1200" dirty="0"/>
              <a:t>	/home/jshi19/</a:t>
            </a:r>
            <a:r>
              <a:rPr lang="en-US" sz="1200" dirty="0" err="1"/>
              <a:t>wksp_efi</a:t>
            </a:r>
            <a:r>
              <a:rPr lang="en-US" sz="1200" dirty="0"/>
              <a:t>/git_pilot-edk2/</a:t>
            </a:r>
            <a:r>
              <a:rPr lang="en-US" sz="1200" dirty="0" err="1"/>
              <a:t>MdeModulePkg</a:t>
            </a:r>
            <a:r>
              <a:rPr lang="en-US" sz="1200" dirty="0"/>
              <a:t>/Core/</a:t>
            </a:r>
            <a:r>
              <a:rPr lang="en-US" sz="1200" dirty="0" err="1"/>
              <a:t>Dxe</a:t>
            </a:r>
            <a:r>
              <a:rPr lang="en-US" sz="1200" dirty="0"/>
              <a:t>/</a:t>
            </a:r>
            <a:r>
              <a:rPr lang="en-US" sz="1200" dirty="0" err="1"/>
              <a:t>Misc</a:t>
            </a:r>
            <a:r>
              <a:rPr lang="en-US" sz="1200" dirty="0"/>
              <a:t>/InstallConfigurationTable.c:139:9</a:t>
            </a:r>
          </a:p>
          <a:p>
            <a:endParaRPr lang="en-US" sz="1200" dirty="0"/>
          </a:p>
        </p:txBody>
      </p:sp>
      <p:sp>
        <p:nvSpPr>
          <p:cNvPr id="5" name="Rectangle 4"/>
          <p:cNvSpPr/>
          <p:nvPr/>
        </p:nvSpPr>
        <p:spPr>
          <a:xfrm>
            <a:off x="502709" y="1146284"/>
            <a:ext cx="9203267" cy="502573"/>
          </a:xfrm>
          <a:prstGeom prst="rect">
            <a:avLst/>
          </a:prstGeom>
        </p:spPr>
        <p:txBody>
          <a:bodyPr wrap="square">
            <a:spAutoFit/>
          </a:bodyPr>
          <a:lstStyle/>
          <a:p>
            <a:r>
              <a:rPr lang="en-US" sz="1333" dirty="0"/>
              <a:t>[</a:t>
            </a:r>
            <a:r>
              <a:rPr lang="en-US" sz="1333" dirty="0" err="1"/>
              <a:t>Asan_bug</a:t>
            </a:r>
            <a:r>
              <a:rPr lang="en-US" sz="1333" dirty="0"/>
              <a:t>] Use-after-free runtime memory in </a:t>
            </a:r>
            <a:r>
              <a:rPr lang="en-US" sz="1333" dirty="0" err="1"/>
              <a:t>CoreInstallConfigurationTable</a:t>
            </a:r>
            <a:r>
              <a:rPr lang="en-US" sz="1333" dirty="0"/>
              <a:t>()</a:t>
            </a:r>
          </a:p>
          <a:p>
            <a:pPr marL="605352" lvl="1" indent="-304792"/>
            <a:r>
              <a:rPr lang="en-US" sz="1333" dirty="0">
                <a:hlinkClick r:id="rId2"/>
              </a:rPr>
              <a:t>https://vthsd.intel.com/hsd/tiano/tracker/default.aspx?tracker_id=220133&amp;hsdmsgstr=1</a:t>
            </a:r>
            <a:r>
              <a:rPr lang="en-US" sz="1333" dirty="0"/>
              <a:t> </a:t>
            </a:r>
          </a:p>
        </p:txBody>
      </p:sp>
    </p:spTree>
    <p:extLst>
      <p:ext uri="{BB962C8B-B14F-4D97-AF65-F5344CB8AC3E}">
        <p14:creationId xmlns:p14="http://schemas.microsoft.com/office/powerpoint/2010/main" val="3262891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7</a:t>
            </a:fld>
            <a:endParaRPr lang="en-US" dirty="0"/>
          </a:p>
        </p:txBody>
      </p:sp>
      <p:sp>
        <p:nvSpPr>
          <p:cNvPr id="3" name="Title 2"/>
          <p:cNvSpPr>
            <a:spLocks noGrp="1"/>
          </p:cNvSpPr>
          <p:nvPr>
            <p:ph type="title"/>
          </p:nvPr>
        </p:nvSpPr>
        <p:spPr>
          <a:xfrm>
            <a:off x="607484" y="193643"/>
            <a:ext cx="10972800" cy="1158240"/>
          </a:xfrm>
        </p:spPr>
        <p:txBody>
          <a:bodyPr/>
          <a:lstStyle/>
          <a:p>
            <a:r>
              <a:rPr lang="en-US" dirty="0"/>
              <a:t>Future Plan</a:t>
            </a:r>
          </a:p>
        </p:txBody>
      </p:sp>
      <p:sp>
        <p:nvSpPr>
          <p:cNvPr id="4" name="Content Placeholder 3"/>
          <p:cNvSpPr>
            <a:spLocks noGrp="1"/>
          </p:cNvSpPr>
          <p:nvPr>
            <p:ph sz="quarter" idx="13"/>
          </p:nvPr>
        </p:nvSpPr>
        <p:spPr>
          <a:xfrm>
            <a:off x="607484" y="1375166"/>
            <a:ext cx="10970683" cy="4567767"/>
          </a:xfrm>
        </p:spPr>
        <p:txBody>
          <a:bodyPr/>
          <a:lstStyle/>
          <a:p>
            <a:r>
              <a:rPr lang="en-US" dirty="0"/>
              <a:t>Enable GCC </a:t>
            </a:r>
            <a:r>
              <a:rPr lang="en-US" dirty="0" err="1"/>
              <a:t>Asan</a:t>
            </a:r>
            <a:r>
              <a:rPr lang="en-US" dirty="0"/>
              <a:t> as well (How about </a:t>
            </a:r>
            <a:r>
              <a:rPr lang="en-US" dirty="0" err="1"/>
              <a:t>Xcode</a:t>
            </a:r>
            <a:r>
              <a:rPr lang="en-US" dirty="0"/>
              <a:t>?)</a:t>
            </a:r>
          </a:p>
          <a:p>
            <a:r>
              <a:rPr lang="en-US" dirty="0"/>
              <a:t>Combine fuzzy testing</a:t>
            </a:r>
          </a:p>
          <a:p>
            <a:r>
              <a:rPr lang="en-US" dirty="0"/>
              <a:t>Open source into edk2 in Q3 after we fix the found bugs</a:t>
            </a:r>
          </a:p>
        </p:txBody>
      </p:sp>
    </p:spTree>
    <p:extLst>
      <p:ext uri="{BB962C8B-B14F-4D97-AF65-F5344CB8AC3E}">
        <p14:creationId xmlns:p14="http://schemas.microsoft.com/office/powerpoint/2010/main" val="418193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4A931-3A93-4A50-B059-CC38F08600AE}"/>
              </a:ext>
            </a:extLst>
          </p:cNvPr>
          <p:cNvSpPr>
            <a:spLocks noGrp="1"/>
          </p:cNvSpPr>
          <p:nvPr>
            <p:ph type="title"/>
          </p:nvPr>
        </p:nvSpPr>
        <p:spPr>
          <a:xfrm>
            <a:off x="785037" y="2835401"/>
            <a:ext cx="10972800" cy="1158240"/>
          </a:xfrm>
        </p:spPr>
        <p:txBody>
          <a:bodyPr/>
          <a:lstStyle/>
          <a:p>
            <a:pPr algn="ctr"/>
            <a:r>
              <a:rPr lang="en-US" dirty="0"/>
              <a:t>Thank You</a:t>
            </a:r>
          </a:p>
        </p:txBody>
      </p:sp>
    </p:spTree>
    <p:extLst>
      <p:ext uri="{BB962C8B-B14F-4D97-AF65-F5344CB8AC3E}">
        <p14:creationId xmlns:p14="http://schemas.microsoft.com/office/powerpoint/2010/main" val="319889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9</a:t>
            </a:fld>
            <a:endParaRPr lang="en-US" dirty="0"/>
          </a:p>
        </p:txBody>
      </p:sp>
      <p:sp>
        <p:nvSpPr>
          <p:cNvPr id="3" name="Title 2"/>
          <p:cNvSpPr>
            <a:spLocks noGrp="1"/>
          </p:cNvSpPr>
          <p:nvPr>
            <p:ph type="title"/>
          </p:nvPr>
        </p:nvSpPr>
        <p:spPr>
          <a:xfrm>
            <a:off x="607484" y="193643"/>
            <a:ext cx="10972800" cy="1158240"/>
          </a:xfrm>
        </p:spPr>
        <p:txBody>
          <a:bodyPr/>
          <a:lstStyle/>
          <a:p>
            <a:r>
              <a:rPr lang="en-US" sz="3200" dirty="0" err="1"/>
              <a:t>AddressSanitizer</a:t>
            </a:r>
            <a:r>
              <a:rPr lang="en-US" sz="3200" dirty="0"/>
              <a:t> (</a:t>
            </a:r>
            <a:r>
              <a:rPr lang="en-US" sz="3200" dirty="0" err="1"/>
              <a:t>a.k.a</a:t>
            </a:r>
            <a:r>
              <a:rPr lang="en-US" sz="3200" dirty="0"/>
              <a:t> </a:t>
            </a:r>
            <a:r>
              <a:rPr lang="en-US" sz="3200" dirty="0" err="1"/>
              <a:t>Asan</a:t>
            </a:r>
            <a:r>
              <a:rPr lang="en-US" sz="3200" dirty="0"/>
              <a:t>) is very necessary to </a:t>
            </a:r>
            <a:r>
              <a:rPr lang="en-US" sz="3200" dirty="0" err="1"/>
              <a:t>Fuzzers</a:t>
            </a:r>
            <a:endParaRPr lang="en-US" sz="3200" dirty="0"/>
          </a:p>
        </p:txBody>
      </p:sp>
      <p:sp>
        <p:nvSpPr>
          <p:cNvPr id="4" name="Content Placeholder 3"/>
          <p:cNvSpPr>
            <a:spLocks noGrp="1"/>
          </p:cNvSpPr>
          <p:nvPr>
            <p:ph sz="quarter" idx="13"/>
          </p:nvPr>
        </p:nvSpPr>
        <p:spPr>
          <a:xfrm>
            <a:off x="607484" y="1211622"/>
            <a:ext cx="8121125" cy="4567767"/>
          </a:xfrm>
        </p:spPr>
        <p:txBody>
          <a:bodyPr/>
          <a:lstStyle/>
          <a:p>
            <a:pPr lvl="1"/>
            <a:r>
              <a:rPr lang="en-US" dirty="0"/>
              <a:t>There are two requirements to find a mine (e.g. buffer overflow bug) in a multiply-path jungle (Firmware)</a:t>
            </a:r>
          </a:p>
          <a:p>
            <a:pPr marL="457189" lvl="2" indent="0">
              <a:buNone/>
            </a:pPr>
            <a:r>
              <a:rPr lang="en-US" dirty="0"/>
              <a:t>1. Get to the right place through specific path</a:t>
            </a:r>
          </a:p>
          <a:p>
            <a:pPr lvl="3"/>
            <a:r>
              <a:rPr lang="en-US" dirty="0"/>
              <a:t>Code coverage guided methods (Fuzzing or Symbolic Execution Input) are to arrive different path as more as possible</a:t>
            </a:r>
          </a:p>
          <a:p>
            <a:pPr lvl="3"/>
            <a:endParaRPr lang="en-US" dirty="0"/>
          </a:p>
          <a:p>
            <a:pPr marL="988459" lvl="3" indent="0">
              <a:buNone/>
            </a:pPr>
            <a:endParaRPr lang="en-US" dirty="0"/>
          </a:p>
          <a:p>
            <a:pPr marL="457189" lvl="2" indent="0">
              <a:buNone/>
            </a:pPr>
            <a:r>
              <a:rPr lang="en-US" dirty="0"/>
              <a:t>2. Have a strong mine detector</a:t>
            </a:r>
          </a:p>
          <a:p>
            <a:pPr lvl="3"/>
            <a:r>
              <a:rPr lang="en-US" dirty="0"/>
              <a:t>Sanitizers, like </a:t>
            </a:r>
            <a:r>
              <a:rPr lang="en-US" dirty="0" err="1"/>
              <a:t>Asan</a:t>
            </a:r>
            <a:r>
              <a:rPr lang="en-US" dirty="0"/>
              <a:t>, are better mine detectors than just system crash to not let bug missing</a:t>
            </a:r>
          </a:p>
          <a:p>
            <a:pPr lvl="2"/>
            <a:endParaRPr lang="en-US" dirty="0"/>
          </a:p>
          <a:p>
            <a:pPr lvl="2"/>
            <a:endParaRPr lang="en-US" dirty="0"/>
          </a:p>
          <a:p>
            <a:pPr lvl="1"/>
            <a:endParaRPr lang="en-US" u="sng" dirty="0"/>
          </a:p>
        </p:txBody>
      </p:sp>
      <p:pic>
        <p:nvPicPr>
          <p:cNvPr id="8" name="Picture 2" descr="Image result for fork pat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86529" y="1401513"/>
            <a:ext cx="3021568" cy="2013312"/>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mage result for mine detecto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25418" y="3888317"/>
            <a:ext cx="1657868" cy="2486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808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3680</Words>
  <Application>Microsoft Office PowerPoint</Application>
  <PresentationFormat>Widescreen</PresentationFormat>
  <Paragraphs>223</Paragraphs>
  <Slides>22</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Intel Clear</vt:lpstr>
      <vt:lpstr>Office Theme</vt:lpstr>
      <vt:lpstr>Edk2 Address Sanitizer and Undefined Behavior Sanitizer</vt:lpstr>
      <vt:lpstr>Edk2 Address Sanitizer (Asan) </vt:lpstr>
      <vt:lpstr>Address Sanitizer in Linux Kernel (KASAN) </vt:lpstr>
      <vt:lpstr>Address Sanitizer in Apple Xcode</vt:lpstr>
      <vt:lpstr>Part of found bugs of Edk2 in 2017 (only open source part)</vt:lpstr>
      <vt:lpstr>Memory access violation call stack symbol info example </vt:lpstr>
      <vt:lpstr>Future Plan</vt:lpstr>
      <vt:lpstr>Thank You</vt:lpstr>
      <vt:lpstr>AddressSanitizer (a.k.a Asan) is very necessary to Fuzzers</vt:lpstr>
      <vt:lpstr>AddressSanitizer (a.k.a Asan) is very important to Fuzzers</vt:lpstr>
      <vt:lpstr>Our Plan&amp;Tasks – Edk2 Sanitizer Libs</vt:lpstr>
      <vt:lpstr>Asan Shadow memory for Object Isolation</vt:lpstr>
      <vt:lpstr>ASan Shadow memory for Object Isolation</vt:lpstr>
      <vt:lpstr>ASan Shadow memory for Object Isolation</vt:lpstr>
      <vt:lpstr>ASan Shadow memory for Object Isolation</vt:lpstr>
      <vt:lpstr>ASan Shadow memory for Object Isolation</vt:lpstr>
      <vt:lpstr>Compiler Instrumentation of the Stack</vt:lpstr>
      <vt:lpstr>Compiler Instrumentation of Globals</vt:lpstr>
      <vt:lpstr>ASan Custom Malloc Implementation</vt:lpstr>
      <vt:lpstr>Runtime Function Interposition (optional for edk2)</vt:lpstr>
      <vt:lpstr>Limitations</vt:lpstr>
      <vt:lpstr>Limitations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Edk2 Address Sanitizer and Undefined Behavior Sanitizer</dc:title>
  <dc:creator>Shi, Steven</dc:creator>
  <cp:lastModifiedBy>Shi, Steven</cp:lastModifiedBy>
  <cp:revision>1</cp:revision>
  <dcterms:created xsi:type="dcterms:W3CDTF">2022-03-28T10:44:23Z</dcterms:created>
  <dcterms:modified xsi:type="dcterms:W3CDTF">2022-03-28T10:47:39Z</dcterms:modified>
</cp:coreProperties>
</file>

<file path=docProps/thumbnail.jpeg>
</file>